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75FF17-6B5E-4DE0-A581-45C81D05D68C}" type="datetimeFigureOut">
              <a:rPr lang="en-US" smtClean="0"/>
              <a:pPr/>
              <a:t>8/2/2010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EA9BF0-7234-4CCC-9B2E-41C4E0FF9EC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054543-16E1-4978-AEDA-1FB74867A9E5}" type="datetimeFigureOut">
              <a:rPr lang="en-US" smtClean="0"/>
              <a:pPr/>
              <a:t>8/2/2010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54543-16E1-4978-AEDA-1FB74867A9E5}" type="datetimeFigureOut">
              <a:rPr lang="en-US" smtClean="0"/>
              <a:pPr/>
              <a:t>8/2/2010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54543-16E1-4978-AEDA-1FB74867A9E5}" type="datetimeFigureOut">
              <a:rPr lang="en-US" smtClean="0"/>
              <a:pPr/>
              <a:t>8/2/2010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54543-16E1-4978-AEDA-1FB74867A9E5}" type="datetimeFigureOut">
              <a:rPr lang="en-US" smtClean="0"/>
              <a:pPr/>
              <a:t>8/2/2010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054543-16E1-4978-AEDA-1FB74867A9E5}" type="datetimeFigureOut">
              <a:rPr lang="en-US" smtClean="0"/>
              <a:pPr/>
              <a:t>8/2/2010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054543-16E1-4978-AEDA-1FB74867A9E5}" type="datetimeFigureOut">
              <a:rPr lang="en-US" smtClean="0"/>
              <a:pPr/>
              <a:t>8/2/2010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054543-16E1-4978-AEDA-1FB74867A9E5}" type="datetimeFigureOut">
              <a:rPr lang="en-US" smtClean="0"/>
              <a:pPr/>
              <a:t>8/2/2010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054543-16E1-4978-AEDA-1FB74867A9E5}" type="datetimeFigureOut">
              <a:rPr lang="en-US" smtClean="0"/>
              <a:pPr/>
              <a:t>8/2/2010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54543-16E1-4978-AEDA-1FB74867A9E5}" type="datetimeFigureOut">
              <a:rPr lang="en-US" smtClean="0"/>
              <a:pPr/>
              <a:t>8/2/2010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54543-16E1-4978-AEDA-1FB74867A9E5}" type="datetimeFigureOut">
              <a:rPr lang="en-US" smtClean="0"/>
              <a:pPr/>
              <a:t>8/2/2010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54543-16E1-4978-AEDA-1FB74867A9E5}" type="datetimeFigureOut">
              <a:rPr lang="en-US" smtClean="0"/>
              <a:pPr/>
              <a:t>8/2/2010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A0168-BFA8-4C47-BCED-BD2BBB2CDB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alpha val="4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54543-16E1-4978-AEDA-1FB74867A9E5}" type="datetimeFigureOut">
              <a:rPr lang="en-US" smtClean="0"/>
              <a:pPr/>
              <a:t>8/2/2010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A0168-BFA8-4C47-BCED-BD2BBB2CDB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42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6725"/>
            <a:ext cx="7772400" cy="1470025"/>
          </a:xfrm>
        </p:spPr>
        <p:txBody>
          <a:bodyPr>
            <a:noAutofit/>
          </a:bodyPr>
          <a:lstStyle/>
          <a:p>
            <a:r>
              <a:rPr lang="en-US" sz="6000" dirty="0" smtClean="0">
                <a:latin typeface="Aharoni" pitchFamily="2" charset="-79"/>
                <a:cs typeface="Aharoni" pitchFamily="2" charset="-79"/>
              </a:rPr>
              <a:t>Welcome to American Literature!</a:t>
            </a:r>
            <a:endParaRPr lang="en-US" sz="6000" dirty="0">
              <a:latin typeface="Aharoni" pitchFamily="2" charset="-79"/>
              <a:cs typeface="Aharoni" pitchFamily="2" charset="-79"/>
            </a:endParaRPr>
          </a:p>
        </p:txBody>
      </p:sp>
      <p:sp>
        <p:nvSpPr>
          <p:cNvPr id="3" name="Subtitle 2"/>
          <p:cNvSpPr>
            <a:spLocks noGrp="1"/>
          </p:cNvSpPr>
          <p:nvPr>
            <p:ph type="subTitle" idx="1"/>
          </p:nvPr>
        </p:nvSpPr>
        <p:spPr>
          <a:xfrm>
            <a:off x="0" y="5105400"/>
            <a:ext cx="9144000" cy="1752600"/>
          </a:xfrm>
        </p:spPr>
        <p:txBody>
          <a:bodyPr/>
          <a:lstStyle/>
          <a:p>
            <a:r>
              <a:rPr lang="en-US" dirty="0" smtClean="0"/>
              <a:t>Beginnings to </a:t>
            </a:r>
            <a:r>
              <a:rPr lang="en-US" dirty="0" smtClean="0"/>
              <a:t>1900</a:t>
            </a:r>
          </a:p>
          <a:p>
            <a:r>
              <a:rPr lang="en-US" dirty="0" smtClean="0">
                <a:solidFill>
                  <a:srgbClr val="00B050"/>
                </a:solidFill>
              </a:rPr>
              <a:t>You will need to add words in green </a:t>
            </a:r>
          </a:p>
          <a:p>
            <a:r>
              <a:rPr lang="en-US" dirty="0" smtClean="0">
                <a:solidFill>
                  <a:srgbClr val="00B050"/>
                </a:solidFill>
              </a:rPr>
              <a:t>to your index cards</a:t>
            </a:r>
            <a:endParaRPr lang="en-US" dirty="0">
              <a:solidFill>
                <a:srgbClr val="00B050"/>
              </a:solidFill>
            </a:endParaRPr>
          </a:p>
        </p:txBody>
      </p:sp>
      <p:pic>
        <p:nvPicPr>
          <p:cNvPr id="1026" name="Picture 2"/>
          <p:cNvPicPr>
            <a:picLocks noChangeAspect="1" noChangeArrowheads="1"/>
          </p:cNvPicPr>
          <p:nvPr/>
        </p:nvPicPr>
        <p:blipFill>
          <a:blip r:embed="rId2"/>
          <a:srcRect/>
          <a:stretch>
            <a:fillRect/>
          </a:stretch>
        </p:blipFill>
        <p:spPr bwMode="auto">
          <a:xfrm>
            <a:off x="2705100" y="1990725"/>
            <a:ext cx="3695700" cy="30674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Tomorrow</a:t>
            </a:r>
            <a:endParaRPr lang="en-US" dirty="0"/>
          </a:p>
        </p:txBody>
      </p:sp>
      <p:sp>
        <p:nvSpPr>
          <p:cNvPr id="6" name="Content Placeholder 5"/>
          <p:cNvSpPr>
            <a:spLocks noGrp="1"/>
          </p:cNvSpPr>
          <p:nvPr>
            <p:ph idx="1"/>
          </p:nvPr>
        </p:nvSpPr>
        <p:spPr/>
        <p:txBody>
          <a:bodyPr/>
          <a:lstStyle/>
          <a:p>
            <a:r>
              <a:rPr lang="en-US" dirty="0" smtClean="0"/>
              <a:t>Before you read, use the information on page 22 of your book to complete your handout.</a:t>
            </a:r>
          </a:p>
          <a:p>
            <a:r>
              <a:rPr lang="en-US" dirty="0" smtClean="0"/>
              <a:t>The literature for this lesson can be found on page 24 of your book, “How the World was Made.”</a:t>
            </a:r>
          </a:p>
          <a:p>
            <a:endParaRPr lang="en-US" dirty="0" smtClean="0"/>
          </a:p>
          <a:p>
            <a:r>
              <a:rPr lang="en-US" dirty="0" smtClean="0"/>
              <a:t>HOMEWORK:  Write an origin myth for the moon involving a trickster.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dirty="0" smtClean="0"/>
              <a:t>Discussion</a:t>
            </a:r>
            <a:endParaRPr lang="en-US" dirty="0"/>
          </a:p>
        </p:txBody>
      </p:sp>
      <p:sp>
        <p:nvSpPr>
          <p:cNvPr id="3" name="Content Placeholder 2"/>
          <p:cNvSpPr>
            <a:spLocks noGrp="1"/>
          </p:cNvSpPr>
          <p:nvPr>
            <p:ph idx="1"/>
          </p:nvPr>
        </p:nvSpPr>
        <p:spPr>
          <a:xfrm>
            <a:off x="0" y="990600"/>
            <a:ext cx="8991600" cy="5638800"/>
          </a:xfrm>
        </p:spPr>
        <p:txBody>
          <a:bodyPr>
            <a:normAutofit lnSpcReduction="10000"/>
          </a:bodyPr>
          <a:lstStyle/>
          <a:p>
            <a:r>
              <a:rPr lang="en-US" dirty="0" smtClean="0"/>
              <a:t>What is American literature?</a:t>
            </a:r>
          </a:p>
          <a:p>
            <a:r>
              <a:rPr lang="en-US" dirty="0" smtClean="0"/>
              <a:t>Does American literature have to be written by an American?</a:t>
            </a:r>
          </a:p>
          <a:p>
            <a:r>
              <a:rPr lang="en-US" dirty="0" smtClean="0"/>
              <a:t>Does American literature have to be about America?</a:t>
            </a:r>
          </a:p>
          <a:p>
            <a:r>
              <a:rPr lang="en-US" dirty="0" smtClean="0"/>
              <a:t>Can immigrants write American literature? Emigrants? </a:t>
            </a:r>
          </a:p>
          <a:p>
            <a:r>
              <a:rPr lang="en-US" dirty="0" smtClean="0"/>
              <a:t>Did the first colonist in America write American literature, or did they still write the literature of the country they left, or did they write the literature of the country who owned the colony?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dirty="0" smtClean="0"/>
              <a:t>Who provided the </a:t>
            </a:r>
            <a:br>
              <a:rPr lang="en-US" dirty="0" smtClean="0"/>
            </a:br>
            <a:r>
              <a:rPr lang="en-US" dirty="0" smtClean="0"/>
              <a:t>first American literature?</a:t>
            </a:r>
            <a:endParaRPr lang="en-US" dirty="0"/>
          </a:p>
        </p:txBody>
      </p:sp>
      <p:sp>
        <p:nvSpPr>
          <p:cNvPr id="3" name="Content Placeholder 2"/>
          <p:cNvSpPr>
            <a:spLocks noGrp="1"/>
          </p:cNvSpPr>
          <p:nvPr>
            <p:ph idx="1"/>
          </p:nvPr>
        </p:nvSpPr>
        <p:spPr>
          <a:solidFill>
            <a:schemeClr val="bg1"/>
          </a:solidFill>
        </p:spPr>
        <p:txBody>
          <a:bodyPr/>
          <a:lstStyle/>
          <a:p>
            <a:r>
              <a:rPr lang="en-US" dirty="0" smtClean="0"/>
              <a:t>The earliest American literature is in the form of Native American writing systems (Sanskrit) and oral tradition.</a:t>
            </a:r>
            <a:endParaRPr lang="en-US" dirty="0"/>
          </a:p>
        </p:txBody>
      </p:sp>
      <p:pic>
        <p:nvPicPr>
          <p:cNvPr id="2050" name="Picture 2"/>
          <p:cNvPicPr>
            <a:picLocks noChangeAspect="1" noChangeArrowheads="1"/>
          </p:cNvPicPr>
          <p:nvPr/>
        </p:nvPicPr>
        <p:blipFill>
          <a:blip r:embed="rId2"/>
          <a:srcRect b="68627"/>
          <a:stretch>
            <a:fillRect/>
          </a:stretch>
        </p:blipFill>
        <p:spPr bwMode="auto">
          <a:xfrm>
            <a:off x="1752600" y="3200400"/>
            <a:ext cx="5829300" cy="2895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42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Oral Tradition Discussion</a:t>
            </a:r>
            <a:endParaRPr lang="en-US" dirty="0"/>
          </a:p>
        </p:txBody>
      </p:sp>
      <p:sp>
        <p:nvSpPr>
          <p:cNvPr id="3" name="Content Placeholder 2"/>
          <p:cNvSpPr>
            <a:spLocks noGrp="1"/>
          </p:cNvSpPr>
          <p:nvPr>
            <p:ph idx="1"/>
          </p:nvPr>
        </p:nvSpPr>
        <p:spPr>
          <a:xfrm>
            <a:off x="228600" y="1219200"/>
            <a:ext cx="8763000" cy="5410200"/>
          </a:xfrm>
        </p:spPr>
        <p:txBody>
          <a:bodyPr>
            <a:normAutofit fontScale="92500" lnSpcReduction="10000"/>
          </a:bodyPr>
          <a:lstStyle/>
          <a:p>
            <a:r>
              <a:rPr lang="en-US" dirty="0" smtClean="0"/>
              <a:t>What do you think oral tradition is?</a:t>
            </a:r>
          </a:p>
          <a:p>
            <a:r>
              <a:rPr lang="en-US" dirty="0" smtClean="0"/>
              <a:t>What might be some problems with this method of storytelling?</a:t>
            </a:r>
          </a:p>
          <a:p>
            <a:r>
              <a:rPr lang="en-US" dirty="0" smtClean="0"/>
              <a:t>What might be some of the positive effects of this method of storytelling?</a:t>
            </a:r>
          </a:p>
          <a:p>
            <a:r>
              <a:rPr lang="en-US" dirty="0" smtClean="0"/>
              <a:t>Who owns an oral story?</a:t>
            </a:r>
          </a:p>
          <a:p>
            <a:r>
              <a:rPr lang="en-US" dirty="0" smtClean="0"/>
              <a:t>Do you know any stories that originated through oral tradition?</a:t>
            </a:r>
          </a:p>
          <a:p>
            <a:pPr lvl="1"/>
            <a:r>
              <a:rPr lang="en-US" dirty="0" smtClean="0"/>
              <a:t>The </a:t>
            </a:r>
            <a:r>
              <a:rPr lang="en-US" dirty="0" err="1" smtClean="0"/>
              <a:t>Illiad</a:t>
            </a:r>
            <a:r>
              <a:rPr lang="en-US" dirty="0" smtClean="0"/>
              <a:t>, The Odyssey, Grimm’s Fairytales</a:t>
            </a:r>
          </a:p>
          <a:p>
            <a:r>
              <a:rPr lang="en-US" dirty="0" smtClean="0"/>
              <a:t>What literary elements are important to oral tradition?</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cmpd="sng">
            <a:solidFill>
              <a:schemeClr val="accent1"/>
            </a:solidFill>
          </a:ln>
        </p:spPr>
        <p:txBody>
          <a:bodyPr>
            <a:normAutofit/>
          </a:bodyPr>
          <a:lstStyle/>
          <a:p>
            <a:r>
              <a:rPr lang="en-US" dirty="0" smtClean="0"/>
              <a:t>Myths</a:t>
            </a:r>
            <a:endParaRPr lang="en-US" dirty="0"/>
          </a:p>
        </p:txBody>
      </p:sp>
      <p:sp>
        <p:nvSpPr>
          <p:cNvPr id="3" name="Content Placeholder 2"/>
          <p:cNvSpPr>
            <a:spLocks noGrp="1"/>
          </p:cNvSpPr>
          <p:nvPr>
            <p:ph idx="1"/>
          </p:nvPr>
        </p:nvSpPr>
        <p:spPr>
          <a:xfrm>
            <a:off x="457200" y="1600200"/>
            <a:ext cx="8229600" cy="4876800"/>
          </a:xfrm>
          <a:solidFill>
            <a:schemeClr val="bg1"/>
          </a:solidFill>
        </p:spPr>
        <p:txBody>
          <a:bodyPr>
            <a:normAutofit fontScale="92500"/>
          </a:bodyPr>
          <a:lstStyle/>
          <a:p>
            <a:r>
              <a:rPr lang="en-US" dirty="0" smtClean="0"/>
              <a:t>One important story that was passed down through oral tradition was a culture’s myths.</a:t>
            </a:r>
          </a:p>
          <a:p>
            <a:r>
              <a:rPr lang="en-US" dirty="0" smtClean="0">
                <a:solidFill>
                  <a:srgbClr val="00B050"/>
                </a:solidFill>
              </a:rPr>
              <a:t>Myths</a:t>
            </a:r>
            <a:r>
              <a:rPr lang="en-US" dirty="0" smtClean="0"/>
              <a:t>- a story that relies on the supernatural to explain a natural phenomenon, an aspect of human behavior, or a mystery of the universe.</a:t>
            </a:r>
          </a:p>
          <a:p>
            <a:pPr lvl="1"/>
            <a:r>
              <a:rPr lang="en-US" dirty="0" smtClean="0"/>
              <a:t>Creation myths tell how the world and human beings came to exist</a:t>
            </a:r>
          </a:p>
          <a:p>
            <a:pPr lvl="1"/>
            <a:r>
              <a:rPr lang="en-US" dirty="0" smtClean="0"/>
              <a:t>Origin myths explain how natural phenomenon such as the stars, moon, and mountains came to be or why a society has certain customs or beliefs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Archetypes Activity</a:t>
            </a:r>
            <a:endParaRPr lang="en-US" dirty="0"/>
          </a:p>
        </p:txBody>
      </p:sp>
      <p:sp>
        <p:nvSpPr>
          <p:cNvPr id="3" name="Content Placeholder 2"/>
          <p:cNvSpPr>
            <a:spLocks noGrp="1"/>
          </p:cNvSpPr>
          <p:nvPr>
            <p:ph idx="1"/>
          </p:nvPr>
        </p:nvSpPr>
        <p:spPr/>
        <p:txBody>
          <a:bodyPr/>
          <a:lstStyle/>
          <a:p>
            <a:r>
              <a:rPr lang="en-US" dirty="0" smtClean="0">
                <a:solidFill>
                  <a:srgbClr val="00B050"/>
                </a:solidFill>
              </a:rPr>
              <a:t>Archetype</a:t>
            </a:r>
            <a:r>
              <a:rPr lang="en-US" dirty="0" smtClean="0"/>
              <a:t>- a symbol, story pattern, or character type that is found in the literature of many cultures.</a:t>
            </a:r>
          </a:p>
          <a:p>
            <a:r>
              <a:rPr lang="en-US" dirty="0" smtClean="0"/>
              <a:t>Myths often have archetypes.</a:t>
            </a:r>
          </a:p>
          <a:p>
            <a:r>
              <a:rPr lang="en-US" dirty="0" smtClean="0"/>
              <a:t>Read the two Native American myths on your handout.  What archetype do you see in these two myths?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alpha val="9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117475">
            <a:solidFill>
              <a:srgbClr val="0070C0"/>
            </a:solidFill>
          </a:ln>
        </p:spPr>
        <p:txBody>
          <a:bodyPr/>
          <a:lstStyle/>
          <a:p>
            <a:r>
              <a:rPr lang="en-US" dirty="0" smtClean="0"/>
              <a:t>The Trickster</a:t>
            </a:r>
            <a:endParaRPr lang="en-US" dirty="0"/>
          </a:p>
        </p:txBody>
      </p:sp>
      <p:sp>
        <p:nvSpPr>
          <p:cNvPr id="3" name="Content Placeholder 2"/>
          <p:cNvSpPr>
            <a:spLocks noGrp="1"/>
          </p:cNvSpPr>
          <p:nvPr>
            <p:ph idx="1"/>
          </p:nvPr>
        </p:nvSpPr>
        <p:spPr>
          <a:solidFill>
            <a:schemeClr val="bg1"/>
          </a:solidFill>
        </p:spPr>
        <p:txBody>
          <a:bodyPr/>
          <a:lstStyle/>
          <a:p>
            <a:r>
              <a:rPr lang="en-US" dirty="0" smtClean="0"/>
              <a:t>The trickster c</a:t>
            </a:r>
            <a:r>
              <a:rPr lang="en-US" dirty="0" smtClean="0"/>
              <a:t>haracter </a:t>
            </a:r>
            <a:r>
              <a:rPr lang="en-US" dirty="0" smtClean="0"/>
              <a:t>type is often an animal- such as a coyote, a raven, or a mink- that speaks and displays other human traits</a:t>
            </a:r>
          </a:p>
          <a:p>
            <a:r>
              <a:rPr lang="en-US" dirty="0" smtClean="0"/>
              <a:t>Tricksters often defy authority and cause trouble, but they are also clever and creative and reveal wisdom</a:t>
            </a:r>
          </a:p>
          <a:p>
            <a:pPr>
              <a:buNone/>
            </a:pPr>
            <a:endParaRPr lang="en-US" dirty="0"/>
          </a:p>
        </p:txBody>
      </p:sp>
      <p:pic>
        <p:nvPicPr>
          <p:cNvPr id="1026" name="Picture 2"/>
          <p:cNvPicPr>
            <a:picLocks noChangeAspect="1" noChangeArrowheads="1"/>
          </p:cNvPicPr>
          <p:nvPr/>
        </p:nvPicPr>
        <p:blipFill>
          <a:blip r:embed="rId2"/>
          <a:srcRect/>
          <a:stretch>
            <a:fillRect/>
          </a:stretch>
        </p:blipFill>
        <p:spPr bwMode="auto">
          <a:xfrm>
            <a:off x="6477000" y="4267200"/>
            <a:ext cx="2362200" cy="2559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7200" y="1435100"/>
            <a:ext cx="4267200" cy="4691063"/>
          </a:xfrm>
          <a:solidFill>
            <a:schemeClr val="bg1"/>
          </a:solidFill>
        </p:spPr>
        <p:txBody>
          <a:bodyPr/>
          <a:lstStyle/>
          <a:p>
            <a:endParaRPr lang="en-US" dirty="0" smtClean="0"/>
          </a:p>
          <a:p>
            <a:pPr>
              <a:buFont typeface="Arial" pitchFamily="34" charset="0"/>
              <a:buChar char="•"/>
            </a:pPr>
            <a:r>
              <a:rPr lang="en-US" sz="2800" dirty="0" smtClean="0"/>
              <a:t> In many Native American cultures, each family group, or clan, believed it descended from a particular animal or other natural object, called the totem. </a:t>
            </a:r>
          </a:p>
          <a:p>
            <a:pPr>
              <a:buFont typeface="Arial" pitchFamily="34" charset="0"/>
              <a:buChar char="•"/>
            </a:pPr>
            <a:r>
              <a:rPr lang="en-US" sz="2800" dirty="0" smtClean="0"/>
              <a:t>The clans would preserve the myths of the totem.</a:t>
            </a:r>
            <a:endParaRPr lang="en-US" sz="2800" dirty="0"/>
          </a:p>
        </p:txBody>
      </p:sp>
      <p:pic>
        <p:nvPicPr>
          <p:cNvPr id="2051" name="Picture 3"/>
          <p:cNvPicPr>
            <a:picLocks noGrp="1" noChangeAspect="1" noChangeArrowheads="1"/>
          </p:cNvPicPr>
          <p:nvPr>
            <p:ph idx="1"/>
          </p:nvPr>
        </p:nvPicPr>
        <p:blipFill>
          <a:blip r:embed="rId2"/>
          <a:srcRect/>
          <a:stretch>
            <a:fillRect/>
          </a:stretch>
        </p:blipFill>
        <p:spPr bwMode="auto">
          <a:xfrm>
            <a:off x="4882418" y="228600"/>
            <a:ext cx="3955195" cy="5943600"/>
          </a:xfrm>
          <a:prstGeom prst="rect">
            <a:avLst/>
          </a:prstGeom>
          <a:noFill/>
          <a:ln w="9525">
            <a:noFill/>
            <a:miter lim="800000"/>
            <a:headEnd/>
            <a:tailEnd/>
          </a:ln>
          <a:effectLst/>
        </p:spPr>
      </p:pic>
      <p:sp>
        <p:nvSpPr>
          <p:cNvPr id="2" name="Title 1"/>
          <p:cNvSpPr>
            <a:spLocks noGrp="1"/>
          </p:cNvSpPr>
          <p:nvPr>
            <p:ph type="title"/>
          </p:nvPr>
        </p:nvSpPr>
        <p:spPr>
          <a:xfrm>
            <a:off x="457200" y="273050"/>
            <a:ext cx="4267200" cy="1162050"/>
          </a:xfrm>
          <a:solidFill>
            <a:schemeClr val="bg1"/>
          </a:solidFill>
          <a:ln w="98425">
            <a:solidFill>
              <a:srgbClr val="002060"/>
            </a:solidFill>
          </a:ln>
        </p:spPr>
        <p:txBody>
          <a:bodyPr>
            <a:normAutofit/>
          </a:bodyPr>
          <a:lstStyle/>
          <a:p>
            <a:pPr algn="ctr"/>
            <a:r>
              <a:rPr lang="en-US" sz="3600" dirty="0" smtClean="0"/>
              <a:t>The Totem</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bg1"/>
          </a:solidFill>
          <a:ln w="82550">
            <a:solidFill>
              <a:srgbClr val="0070C0"/>
            </a:solidFill>
          </a:ln>
        </p:spPr>
        <p:txBody>
          <a:bodyPr>
            <a:normAutofit fontScale="90000"/>
          </a:bodyPr>
          <a:lstStyle/>
          <a:p>
            <a:r>
              <a:rPr lang="en-US" dirty="0" smtClean="0"/>
              <a:t>What else do you find in Native American Literature?</a:t>
            </a:r>
            <a:endParaRPr lang="en-US" dirty="0"/>
          </a:p>
        </p:txBody>
      </p:sp>
      <p:sp>
        <p:nvSpPr>
          <p:cNvPr id="6" name="Content Placeholder 5"/>
          <p:cNvSpPr>
            <a:spLocks noGrp="1"/>
          </p:cNvSpPr>
          <p:nvPr>
            <p:ph idx="1"/>
          </p:nvPr>
        </p:nvSpPr>
        <p:spPr>
          <a:solidFill>
            <a:schemeClr val="bg1"/>
          </a:solidFill>
        </p:spPr>
        <p:txBody>
          <a:bodyPr/>
          <a:lstStyle/>
          <a:p>
            <a:r>
              <a:rPr lang="en-US" dirty="0" smtClean="0"/>
              <a:t>Native Americans had great reverence for the natural world and the creatures in it.  They saw the natural cycle of life as sacred.</a:t>
            </a:r>
          </a:p>
          <a:p>
            <a:r>
              <a:rPr lang="en-US" dirty="0" smtClean="0"/>
              <a:t>Because nature was sacred, it could not be owned.</a:t>
            </a:r>
          </a:p>
          <a:p>
            <a:r>
              <a:rPr lang="en-US" dirty="0" smtClean="0"/>
              <a:t>The first American literature was told by Native Americans some 40,000 years ago.</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515</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Welcome to American Literature!</vt:lpstr>
      <vt:lpstr>Discussion</vt:lpstr>
      <vt:lpstr>Who provided the  first American literature?</vt:lpstr>
      <vt:lpstr>Oral Tradition Discussion</vt:lpstr>
      <vt:lpstr>Myths</vt:lpstr>
      <vt:lpstr>Archetypes Activity</vt:lpstr>
      <vt:lpstr>The Trickster</vt:lpstr>
      <vt:lpstr>The Totem</vt:lpstr>
      <vt:lpstr>What else do you find in Native American Literature?</vt:lpstr>
      <vt:lpstr>Tomorrow</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American Literature!</dc:title>
  <dc:creator>Casey Campbell</dc:creator>
  <cp:lastModifiedBy>Casey Campbell</cp:lastModifiedBy>
  <cp:revision>18</cp:revision>
  <dcterms:created xsi:type="dcterms:W3CDTF">2010-07-27T01:23:33Z</dcterms:created>
  <dcterms:modified xsi:type="dcterms:W3CDTF">2010-08-02T19:51:52Z</dcterms:modified>
</cp:coreProperties>
</file>