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2" r:id="rId5"/>
    <p:sldId id="259" r:id="rId6"/>
    <p:sldId id="283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70" r:id="rId16"/>
    <p:sldId id="271" r:id="rId17"/>
    <p:sldId id="273" r:id="rId18"/>
    <p:sldId id="274" r:id="rId19"/>
    <p:sldId id="275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EDD9-A488-42E3-A0C9-25FF193E0808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D099-F7B0-49F5-A33B-4FCCD6076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EDD9-A488-42E3-A0C9-25FF193E0808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D099-F7B0-49F5-A33B-4FCCD6076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EDD9-A488-42E3-A0C9-25FF193E0808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D099-F7B0-49F5-A33B-4FCCD6076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EDD9-A488-42E3-A0C9-25FF193E0808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D099-F7B0-49F5-A33B-4FCCD6076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EDD9-A488-42E3-A0C9-25FF193E0808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D099-F7B0-49F5-A33B-4FCCD6076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EDD9-A488-42E3-A0C9-25FF193E0808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D099-F7B0-49F5-A33B-4FCCD6076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EDD9-A488-42E3-A0C9-25FF193E0808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D099-F7B0-49F5-A33B-4FCCD6076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EDD9-A488-42E3-A0C9-25FF193E0808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D099-F7B0-49F5-A33B-4FCCD6076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EDD9-A488-42E3-A0C9-25FF193E0808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D099-F7B0-49F5-A33B-4FCCD6076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EDD9-A488-42E3-A0C9-25FF193E0808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D099-F7B0-49F5-A33B-4FCCD6076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EDD9-A488-42E3-A0C9-25FF193E0808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D099-F7B0-49F5-A33B-4FCCD6076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0EDD9-A488-42E3-A0C9-25FF193E0808}" type="datetimeFigureOut">
              <a:rPr lang="en-US" smtClean="0"/>
              <a:t>4/1/2011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7D099-F7B0-49F5-A33B-4FCCD60763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A= Anne Frank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oper Black" pitchFamily="18" charset="0"/>
              </a:rPr>
              <a:t>   A thirteen year old Jewish girl who had to grow up hiding in an attic because of the threat of the Nazi Regimen. </a:t>
            </a:r>
          </a:p>
          <a:p>
            <a:pPr>
              <a:buNone/>
            </a:pPr>
            <a:endParaRPr lang="en-US" dirty="0">
              <a:latin typeface="Cooper Black" pitchFamily="18" charset="0"/>
            </a:endParaRPr>
          </a:p>
        </p:txBody>
      </p:sp>
      <p:pic>
        <p:nvPicPr>
          <p:cNvPr id="11266" name="Picture 2" descr="http://ts3.mm.bing.net/images/thumbnail.aspx?q=545935203334&amp;id=64d3d8daaea32c363c1c9bcbfc52a78d&amp;url=http%3a%2f%2fanne-frank-schule-fritzlar.de%2fstarnet%2fmedia%2fverschiedenes%2fanne_fran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429000"/>
            <a:ext cx="2390775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H = Hitler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latin typeface="Cooper Black" pitchFamily="18" charset="0"/>
              </a:rPr>
              <a:t>Leader of the Nazi party and   brilliant propagandist. </a:t>
            </a:r>
            <a:endParaRPr lang="en-US" dirty="0"/>
          </a:p>
        </p:txBody>
      </p:sp>
      <p:pic>
        <p:nvPicPr>
          <p:cNvPr id="14338" name="Picture 2" descr="http://ts2.mm.bing.net/images/thumbnail.aspx?q=838285792665&amp;id=17d5d6ce2a02afa2f296e32b78c5594e&amp;url=http%3a%2f%2fwww.legalnewsline.com%2fcontent%2fimg%2ff211391%2fhit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124200"/>
            <a:ext cx="2143125" cy="2828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oper Black" pitchFamily="18" charset="0"/>
              </a:rPr>
              <a:t>I = International Military Tribunal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Court established by United States, Great Britain, France, and Union of Soviet Socialist Republic to prosecute Nazi war criminals.</a:t>
            </a:r>
          </a:p>
          <a:p>
            <a:pPr>
              <a:buNone/>
            </a:pP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J = Jews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Six million out of the eleven million people killed during the Holocaust were Jews. </a:t>
            </a:r>
          </a:p>
          <a:p>
            <a:r>
              <a:rPr lang="en-US" dirty="0" smtClean="0">
                <a:latin typeface="Cooper Black" pitchFamily="18" charset="0"/>
              </a:rPr>
              <a:t>Jews believe in the Old Testament of the Bible.  It is a religion not race.</a:t>
            </a:r>
            <a:endParaRPr lang="en-US" dirty="0">
              <a:latin typeface="Cooper Black" pitchFamily="18" charset="0"/>
            </a:endParaRPr>
          </a:p>
        </p:txBody>
      </p:sp>
      <p:pic>
        <p:nvPicPr>
          <p:cNvPr id="21506" name="Picture 2" descr="http://ts3.mm.bing.net/images/thumbnail.aspx?q=501421382646&amp;id=0d844bfe51c6a798b501e24345fb42e5&amp;url=http%3a%2f%2fwww.wilsonwebsiteconsultants.com%2fabout%2fMix_race_group_of_peopl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429125"/>
            <a:ext cx="2857500" cy="2428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K = </a:t>
            </a:r>
            <a:r>
              <a:rPr lang="en-US" dirty="0" err="1" smtClean="0">
                <a:latin typeface="Cooper Black" pitchFamily="18" charset="0"/>
              </a:rPr>
              <a:t>Kristallnacht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The Night of Broken Glass</a:t>
            </a:r>
          </a:p>
          <a:p>
            <a:r>
              <a:rPr lang="en-US" dirty="0" smtClean="0">
                <a:latin typeface="Cooper Black" pitchFamily="18" charset="0"/>
              </a:rPr>
              <a:t>The Nazis destroyed almost 200 synagogues, 8,000 Jewish shops, and sent tens of thousands of Jewish men to concentration camps in one night.</a:t>
            </a:r>
          </a:p>
          <a:p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oper Black" pitchFamily="18" charset="0"/>
              </a:rPr>
              <a:t>N = Nuremberg Laws and Nazi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The Nuremberg Laws defined “Jew” and severely limited the Jew’s rights.</a:t>
            </a:r>
          </a:p>
          <a:p>
            <a:r>
              <a:rPr lang="en-US" dirty="0" smtClean="0">
                <a:latin typeface="Cooper Black" pitchFamily="18" charset="0"/>
              </a:rPr>
              <a:t>Nazi- a political party based on strong military, anti-Semitic, racial, and national ideas.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O = Operation </a:t>
            </a:r>
            <a:r>
              <a:rPr lang="en-US" dirty="0" err="1" smtClean="0">
                <a:latin typeface="Cooper Black" pitchFamily="18" charset="0"/>
              </a:rPr>
              <a:t>Reinhard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Code name for the Final Solution</a:t>
            </a:r>
          </a:p>
          <a:p>
            <a:r>
              <a:rPr lang="en-US" dirty="0" smtClean="0">
                <a:latin typeface="Cooper Black" pitchFamily="18" charset="0"/>
              </a:rPr>
              <a:t>Final solution- plan to kill all Jews.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P = Propaganda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False or partially false information used to sway the opinions of a population.</a:t>
            </a:r>
            <a:endParaRPr lang="en-US" dirty="0">
              <a:latin typeface="Cooper Black" pitchFamily="18" charset="0"/>
            </a:endParaRPr>
          </a:p>
        </p:txBody>
      </p:sp>
      <p:pic>
        <p:nvPicPr>
          <p:cNvPr id="23554" name="Picture 2" descr="http://ts3.mm.bing.net/images/thumbnail.aspx?q=410902999334&amp;id=bf90efd9ae2f0778e7dffe6afeb16b66&amp;url=https%3a%2f%2fwww.msu.edu%2f%7ewandless%2feternaljewlpo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276599"/>
            <a:ext cx="2362200" cy="33745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R = Resettlement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Euphemism used by the Nazis to discuss the relocation of Jews to concentration camps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S = Star of David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Jews were required to wear a Star of David on their sleeve at all times to identify themselves.</a:t>
            </a:r>
            <a:endParaRPr lang="en-US" dirty="0">
              <a:latin typeface="Cooper Black" pitchFamily="18" charset="0"/>
            </a:endParaRPr>
          </a:p>
        </p:txBody>
      </p:sp>
      <p:pic>
        <p:nvPicPr>
          <p:cNvPr id="30722" name="Picture 2" descr="http://ts1.mm.bing.net/images/thumbnail.aspx?q=561418480724&amp;id=fbafac03ae728368066e95373f64f268&amp;url=http%3a%2f%2fupload.wikimedia.org%2fwikipedia%2fcommons%2fthumb%2f3%2f3f%2fIsraeli_blue_Star_of_David.png%2f520px-Israeli_blue_Star_of_Davi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352800"/>
            <a:ext cx="2476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T = Treaty of Versailles 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Treaty after World War I.  It disarmed Germany, forced Germany to pay large sums of money and give up great tracts of land.  </a:t>
            </a:r>
          </a:p>
          <a:p>
            <a:r>
              <a:rPr lang="en-US" dirty="0" smtClean="0">
                <a:latin typeface="Cooper Black" pitchFamily="18" charset="0"/>
              </a:rPr>
              <a:t>Hitler wanted to bring Germany back to power.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B = Bookshelf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Anne and her family lived in an attic hid behind a bookshelf/secret door.</a:t>
            </a:r>
            <a:endParaRPr lang="en-US" dirty="0">
              <a:latin typeface="Cooper Black" pitchFamily="18" charset="0"/>
            </a:endParaRPr>
          </a:p>
        </p:txBody>
      </p:sp>
      <p:pic>
        <p:nvPicPr>
          <p:cNvPr id="20482" name="Picture 2" descr="http://ts3.mm.bing.net/images/thumbnail.aspx?q=764652750110&amp;id=96c53b3e1d19e245f2b89817f10116d7&amp;url=http%3a%2f%2fimage22.webshots.com%2f22%2f3%2f80%2f26%2f206438026XurWPP_p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743200"/>
            <a:ext cx="3209925" cy="4279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W = Warsaw Ghetto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Before- Warsaw had almost a 30% Jewish population/near 350,000 Jews.</a:t>
            </a:r>
          </a:p>
          <a:p>
            <a:r>
              <a:rPr lang="en-US" dirty="0" smtClean="0">
                <a:latin typeface="Cooper Black" pitchFamily="18" charset="0"/>
              </a:rPr>
              <a:t>After- The Nazi’s forced all of the Jews in Warsaw and many in the outskirts to move to a Warsaw Ghetto. 400,000 Jews lived in 1.3 miles.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C = Concentration Camp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latin typeface="Cooper Black" pitchFamily="18" charset="0"/>
              </a:rPr>
              <a:t>Prisons used without any regard to how and why people were arrested or detained. </a:t>
            </a:r>
          </a:p>
          <a:p>
            <a:pPr>
              <a:buNone/>
            </a:pPr>
            <a:endParaRPr lang="en-US" dirty="0">
              <a:latin typeface="Cooper Black" pitchFamily="18" charset="0"/>
            </a:endParaRPr>
          </a:p>
          <a:p>
            <a:pPr>
              <a:buNone/>
            </a:pPr>
            <a:r>
              <a:rPr lang="en-US" dirty="0" smtClean="0">
                <a:latin typeface="Cooper Black" pitchFamily="18" charset="0"/>
              </a:rPr>
              <a:t>   Death, Disease, Starvation, Crowded and Unsanitary Conditions, and Torture were a common aspect of Concentration Camps during the Holocaust.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4" name="Picture 2" descr="http://ts2.mm.bing.net/images/thumbnail.aspx?q=702829893673&amp;id=1d13a4f6c8ed3269bf247413672bc091&amp;url=http%3a%2f%2fwww.whale.to%2fb%2f800px-LizzieVanZy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767" y="0"/>
            <a:ext cx="4258233" cy="2895600"/>
          </a:xfrm>
          <a:prstGeom prst="rect">
            <a:avLst/>
          </a:prstGeom>
          <a:noFill/>
        </p:spPr>
      </p:pic>
      <p:pic>
        <p:nvPicPr>
          <p:cNvPr id="33796" name="Picture 4" descr="http://ts2.mm.bing.net/images/thumbnail.aspx?q=701381153049&amp;id=bb621f8439f6d89b9aba2e901a7ae9fa&amp;url=http%3a%2f%2fwww.glogster.com%2fmedia%2f2%2f5%2f70%2f74%2f57074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-1"/>
            <a:ext cx="2981325" cy="4449739"/>
          </a:xfrm>
          <a:prstGeom prst="rect">
            <a:avLst/>
          </a:prstGeom>
          <a:noFill/>
        </p:spPr>
      </p:pic>
      <p:pic>
        <p:nvPicPr>
          <p:cNvPr id="33798" name="Picture 6" descr="http://ts2.mm.bing.net/images/thumbnail.aspx?q=479881015013&amp;id=b6b341919c46f47f27081c823721d165&amp;url=http%3a%2f%2fwww.east-buc.k12.ia.us%2f99_00%2f100%2fjec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733800"/>
            <a:ext cx="4092618" cy="3352800"/>
          </a:xfrm>
          <a:prstGeom prst="rect">
            <a:avLst/>
          </a:prstGeom>
          <a:noFill/>
        </p:spPr>
      </p:pic>
      <p:pic>
        <p:nvPicPr>
          <p:cNvPr id="33800" name="Picture 8" descr="http://ts2.mm.bing.net/images/thumbnail.aspx?q=677501806809&amp;id=eb1df8961b8af9a5c2a6698c51d15911&amp;url=http%3a%2f%2fwww.hgitner.com%2fimg%2fpris%2fcamp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85812" y="2819400"/>
            <a:ext cx="4758188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D = Death Camps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oper Black" pitchFamily="18" charset="0"/>
              </a:rPr>
              <a:t>   Nazi extermination camps were Jews and other undesirables were brought to be killed as part of Hitler’s final solution.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62" name="Picture 2" descr="http://ts3.mm.bing.net/images/thumbnail.aspx?q=645275922390&amp;id=70ba70e0fae9afa441d6fa5617f798d0&amp;url=http%3a%2f%2fimages.lightstalkers.org%2fimages%2f839785%2fAuscwitz_Concentration_Camp_Bethany_Clarke05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62648" y="0"/>
            <a:ext cx="3790852" cy="2514600"/>
          </a:xfrm>
          <a:prstGeom prst="rect">
            <a:avLst/>
          </a:prstGeom>
          <a:noFill/>
        </p:spPr>
      </p:pic>
      <p:pic>
        <p:nvPicPr>
          <p:cNvPr id="40964" name="Picture 4" descr="http://ts2.mm.bing.net/images/thumbnail.aspx?q=820886045865&amp;id=d5a7fe2d4ea2af6f88411a5c40bf6902&amp;url=http%3a%2f%2fwww.uiowa.edu%2f%7epolicult%2fassets%2fpostWWII_holocaust%2fcrematori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8647" y="2514600"/>
            <a:ext cx="4875353" cy="3429000"/>
          </a:xfrm>
          <a:prstGeom prst="rect">
            <a:avLst/>
          </a:prstGeom>
          <a:noFill/>
        </p:spPr>
      </p:pic>
      <p:pic>
        <p:nvPicPr>
          <p:cNvPr id="40968" name="Picture 8" descr="http://ts3.mm.bing.net/images/thumbnail.aspx?q=590069433738&amp;id=5d3ab0a25218f7b44190fac0f200f397&amp;url=http%3a%2f%2fla8period7.pbworks.com%2ff%2f1274111475%2fconcentration%2520camps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28600"/>
            <a:ext cx="3829050" cy="3854748"/>
          </a:xfrm>
          <a:prstGeom prst="rect">
            <a:avLst/>
          </a:prstGeom>
          <a:noFill/>
        </p:spPr>
      </p:pic>
      <p:pic>
        <p:nvPicPr>
          <p:cNvPr id="40970" name="Picture 10" descr="http://ts2.mm.bing.net/images/thumbnail.aspx?q=678760686221&amp;id=153d592150e6bed2fe83d849a79102cc&amp;url=http%3a%2f%2fisurvived.org%2fPictures_iSurvived-5%2fAuschwitz-orchestr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3810000"/>
            <a:ext cx="3924300" cy="28516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E = Eleven Million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The number of people killed during the Holocaust. </a:t>
            </a:r>
          </a:p>
          <a:p>
            <a:r>
              <a:rPr lang="en-US" dirty="0" smtClean="0">
                <a:latin typeface="Cooper Black" pitchFamily="18" charset="0"/>
              </a:rPr>
              <a:t>That’s the population of Alabama, Mississippi, and Louisiana combined!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F = Fascism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A social and political idea that the most important guiding principle is the state of the nation and not the individual.</a:t>
            </a:r>
          </a:p>
          <a:p>
            <a:r>
              <a:rPr lang="en-US" dirty="0" smtClean="0">
                <a:latin typeface="Cooper Black" pitchFamily="18" charset="0"/>
              </a:rPr>
              <a:t>Many Nazi’s believed that the Jews were making their country weak.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oper Black" pitchFamily="18" charset="0"/>
              </a:rPr>
              <a:t>G = Gas Chambers, Ghettos, and Genocide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oper Black" pitchFamily="18" charset="0"/>
              </a:rPr>
              <a:t>Gas Chambers- In the death camps, many people were placed in a room which was then filled with gas as a means of extermination.</a:t>
            </a:r>
            <a:endParaRPr lang="en-US" dirty="0" smtClean="0">
              <a:latin typeface="Cooper Black" pitchFamily="18" charset="0"/>
            </a:endParaRPr>
          </a:p>
          <a:p>
            <a:r>
              <a:rPr lang="en-US" dirty="0" smtClean="0">
                <a:latin typeface="Cooper Black" pitchFamily="18" charset="0"/>
              </a:rPr>
              <a:t>Ghettos- The Jews were forced to relocate to areas that were heavily guarded, poor, and overcrowded</a:t>
            </a:r>
          </a:p>
          <a:p>
            <a:r>
              <a:rPr lang="en-US" dirty="0" smtClean="0">
                <a:latin typeface="Cooper Black" pitchFamily="18" charset="0"/>
              </a:rPr>
              <a:t>Genocide- The destruction of a racial, political, cultural, or religious group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553</Words>
  <Application>Microsoft Office PowerPoint</Application>
  <PresentationFormat>On-screen Show (4:3)</PresentationFormat>
  <Paragraphs>48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A= Anne Frank</vt:lpstr>
      <vt:lpstr>B = Bookshelf</vt:lpstr>
      <vt:lpstr>C = Concentration Camp</vt:lpstr>
      <vt:lpstr>Slide 4</vt:lpstr>
      <vt:lpstr>D = Death Camps</vt:lpstr>
      <vt:lpstr>Slide 6</vt:lpstr>
      <vt:lpstr>E = Eleven Million</vt:lpstr>
      <vt:lpstr>F = Fascism</vt:lpstr>
      <vt:lpstr>G = Gas Chambers, Ghettos, and Genocide</vt:lpstr>
      <vt:lpstr>H = Hitler</vt:lpstr>
      <vt:lpstr>I = International Military Tribunal</vt:lpstr>
      <vt:lpstr>J = Jews</vt:lpstr>
      <vt:lpstr>K = Kristallnacht</vt:lpstr>
      <vt:lpstr>N = Nuremberg Laws and Nazi</vt:lpstr>
      <vt:lpstr>O = Operation Reinhard</vt:lpstr>
      <vt:lpstr>P = Propaganda</vt:lpstr>
      <vt:lpstr>R = Resettlement</vt:lpstr>
      <vt:lpstr>S = Star of David</vt:lpstr>
      <vt:lpstr>T = Treaty of Versailles </vt:lpstr>
      <vt:lpstr>W = Warsaw Ghetto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A= Anne Frank</dc:title>
  <dc:creator>Casey Hughes Campbell</dc:creator>
  <cp:lastModifiedBy>Casey Hughes Campbell</cp:lastModifiedBy>
  <cp:revision>8</cp:revision>
  <dcterms:created xsi:type="dcterms:W3CDTF">2011-04-01T17:42:02Z</dcterms:created>
  <dcterms:modified xsi:type="dcterms:W3CDTF">2011-04-01T18:52:47Z</dcterms:modified>
</cp:coreProperties>
</file>