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02" y="-1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1D24F0-8C00-4D48-A3BF-D7A1890FB289}"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D24F0-8C00-4D48-A3BF-D7A1890FB289}"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D24F0-8C00-4D48-A3BF-D7A1890FB289}"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1D24F0-8C00-4D48-A3BF-D7A1890FB289}"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1D24F0-8C00-4D48-A3BF-D7A1890FB289}" type="datetimeFigureOut">
              <a:rPr lang="en-US" smtClean="0"/>
              <a:t>9/15/2010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1D24F0-8C00-4D48-A3BF-D7A1890FB289}" type="datetimeFigureOut">
              <a:rPr lang="en-US" smtClean="0"/>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1D24F0-8C00-4D48-A3BF-D7A1890FB289}" type="datetimeFigureOut">
              <a:rPr lang="en-US" smtClean="0"/>
              <a:t>9/15/2010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1D24F0-8C00-4D48-A3BF-D7A1890FB289}" type="datetimeFigureOut">
              <a:rPr lang="en-US" smtClean="0"/>
              <a:t>9/15/2010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1D24F0-8C00-4D48-A3BF-D7A1890FB289}" type="datetimeFigureOut">
              <a:rPr lang="en-US" smtClean="0"/>
              <a:t>9/15/2010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D24F0-8C00-4D48-A3BF-D7A1890FB289}" type="datetimeFigureOut">
              <a:rPr lang="en-US" smtClean="0"/>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1D24F0-8C00-4D48-A3BF-D7A1890FB289}" type="datetimeFigureOut">
              <a:rPr lang="en-US" smtClean="0"/>
              <a:t>9/15/2010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60C8-B5D6-4A62-A80B-6C4A860246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1D24F0-8C00-4D48-A3BF-D7A1890FB289}" type="datetimeFigureOut">
              <a:rPr lang="en-US" smtClean="0"/>
              <a:t>9/15/2010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7260C8-B5D6-4A62-A80B-6C4A860246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faqs.org/photo-dict/photofiles/list/3194/4250taking_notes.jpg"/>
          <p:cNvPicPr>
            <a:picLocks noChangeAspect="1" noChangeArrowheads="1"/>
          </p:cNvPicPr>
          <p:nvPr/>
        </p:nvPicPr>
        <p:blipFill>
          <a:blip r:embed="rId2" cstate="print"/>
          <a:srcRect/>
          <a:stretch>
            <a:fillRect/>
          </a:stretch>
        </p:blipFill>
        <p:spPr bwMode="auto">
          <a:xfrm>
            <a:off x="3733800" y="3362911"/>
            <a:ext cx="2324100" cy="3495089"/>
          </a:xfrm>
          <a:prstGeom prst="rect">
            <a:avLst/>
          </a:prstGeom>
          <a:noFill/>
        </p:spPr>
      </p:pic>
      <p:sp>
        <p:nvSpPr>
          <p:cNvPr id="2" name="Title 1"/>
          <p:cNvSpPr>
            <a:spLocks noGrp="1"/>
          </p:cNvSpPr>
          <p:nvPr>
            <p:ph type="ctrTitle"/>
          </p:nvPr>
        </p:nvSpPr>
        <p:spPr>
          <a:xfrm>
            <a:off x="533400" y="685801"/>
            <a:ext cx="8153400" cy="2743199"/>
          </a:xfrm>
        </p:spPr>
        <p:txBody>
          <a:bodyPr>
            <a:normAutofit fontScale="90000"/>
          </a:bodyPr>
          <a:lstStyle/>
          <a:p>
            <a:r>
              <a:rPr lang="en-US" dirty="0" smtClean="0"/>
              <a:t>Take out your paper and pens; you will have to take notes on this to be able to do the assignment at the end.</a:t>
            </a:r>
            <a:br>
              <a:rPr lang="en-US" dirty="0" smtClean="0"/>
            </a:br>
            <a:r>
              <a:rPr lang="en-US" dirty="0"/>
              <a:t/>
            </a:r>
            <a:br>
              <a:rPr lang="en-US" dirty="0"/>
            </a:br>
            <a:r>
              <a:rPr lang="en-US" dirty="0" smtClean="0"/>
              <a:t>The worksheet will be taken up, so do not write your notes on it!!!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it on your worksheet!</a:t>
            </a:r>
            <a:endParaRPr lang="en-US" dirty="0"/>
          </a:p>
        </p:txBody>
      </p:sp>
      <p:sp>
        <p:nvSpPr>
          <p:cNvPr id="3" name="Content Placeholder 2"/>
          <p:cNvSpPr>
            <a:spLocks noGrp="1"/>
          </p:cNvSpPr>
          <p:nvPr>
            <p:ph idx="1"/>
          </p:nvPr>
        </p:nvSpPr>
        <p:spPr>
          <a:xfrm>
            <a:off x="228600" y="1524000"/>
            <a:ext cx="8915400" cy="5029200"/>
          </a:xfrm>
        </p:spPr>
        <p:txBody>
          <a:bodyPr>
            <a:normAutofit fontScale="92500" lnSpcReduction="20000"/>
          </a:bodyPr>
          <a:lstStyle/>
          <a:p>
            <a:pPr>
              <a:buNone/>
            </a:pPr>
            <a:r>
              <a:rPr lang="en-US" dirty="0" err="1"/>
              <a:t>Sittin</a:t>
            </a:r>
            <a:r>
              <a:rPr lang="en-US" dirty="0"/>
              <a:t>’ on the Dock of the Bay</a:t>
            </a:r>
          </a:p>
          <a:p>
            <a:pPr>
              <a:buNone/>
            </a:pPr>
            <a:r>
              <a:rPr lang="en-US" dirty="0"/>
              <a:t>By Otis Redding</a:t>
            </a:r>
          </a:p>
          <a:p>
            <a:pPr>
              <a:buNone/>
            </a:pPr>
            <a:r>
              <a:rPr lang="en-US" dirty="0"/>
              <a:t> </a:t>
            </a:r>
          </a:p>
          <a:p>
            <a:pPr>
              <a:buNone/>
            </a:pPr>
            <a:r>
              <a:rPr lang="en-US" dirty="0" smtClean="0"/>
              <a:t>	</a:t>
            </a:r>
            <a:r>
              <a:rPr lang="en-US" dirty="0" err="1" smtClean="0"/>
              <a:t>Sittin</a:t>
            </a:r>
            <a:r>
              <a:rPr lang="en-US" dirty="0"/>
              <a:t>' in the </a:t>
            </a:r>
            <a:r>
              <a:rPr lang="en-US" dirty="0" err="1"/>
              <a:t>mornin</a:t>
            </a:r>
            <a:r>
              <a:rPr lang="en-US" dirty="0"/>
              <a:t>' sun</a:t>
            </a:r>
            <a:br>
              <a:rPr lang="en-US" dirty="0"/>
            </a:br>
            <a:r>
              <a:rPr lang="en-US" dirty="0"/>
              <a:t>I'll be </a:t>
            </a:r>
            <a:r>
              <a:rPr lang="en-US" dirty="0" err="1"/>
              <a:t>sittin</a:t>
            </a:r>
            <a:r>
              <a:rPr lang="en-US" dirty="0"/>
              <a:t>' when the </a:t>
            </a:r>
            <a:r>
              <a:rPr lang="en-US" dirty="0" err="1"/>
              <a:t>evenin</a:t>
            </a:r>
            <a:r>
              <a:rPr lang="en-US" dirty="0"/>
              <a:t>' come</a:t>
            </a:r>
            <a:br>
              <a:rPr lang="en-US" dirty="0"/>
            </a:br>
            <a:r>
              <a:rPr lang="en-US" dirty="0"/>
              <a:t>Watching the ships roll in</a:t>
            </a:r>
            <a:br>
              <a:rPr lang="en-US" dirty="0"/>
            </a:br>
            <a:r>
              <a:rPr lang="en-US" dirty="0"/>
              <a:t>And then I watch '</a:t>
            </a:r>
            <a:r>
              <a:rPr lang="en-US" dirty="0" err="1"/>
              <a:t>em</a:t>
            </a:r>
            <a:r>
              <a:rPr lang="en-US" dirty="0"/>
              <a:t> roll away again</a:t>
            </a:r>
            <a:br>
              <a:rPr lang="en-US" dirty="0"/>
            </a:br>
            <a:r>
              <a:rPr lang="en-US" dirty="0"/>
              <a:t/>
            </a:r>
            <a:br>
              <a:rPr lang="en-US" dirty="0"/>
            </a:br>
            <a:r>
              <a:rPr lang="en-US" dirty="0"/>
              <a:t>I'm </a:t>
            </a:r>
            <a:r>
              <a:rPr lang="en-US" dirty="0" err="1"/>
              <a:t>sittin</a:t>
            </a:r>
            <a:r>
              <a:rPr lang="en-US" dirty="0"/>
              <a:t>' on the dock of the bay</a:t>
            </a:r>
            <a:br>
              <a:rPr lang="en-US" dirty="0"/>
            </a:br>
            <a:r>
              <a:rPr lang="en-US" dirty="0"/>
              <a:t>Watching the tide roll away</a:t>
            </a:r>
            <a:br>
              <a:rPr lang="en-US" dirty="0"/>
            </a:br>
            <a:r>
              <a:rPr lang="en-US" dirty="0"/>
              <a:t>Oh, I'm just </a:t>
            </a:r>
            <a:r>
              <a:rPr lang="en-US" dirty="0" err="1"/>
              <a:t>sittin</a:t>
            </a:r>
            <a:r>
              <a:rPr lang="en-US" dirty="0"/>
              <a:t>' on the dock of the bay</a:t>
            </a:r>
            <a:br>
              <a:rPr lang="en-US" dirty="0"/>
            </a:br>
            <a:r>
              <a:rPr lang="en-US" dirty="0" err="1"/>
              <a:t>Wastin</a:t>
            </a:r>
            <a:r>
              <a:rPr lang="en-US" dirty="0"/>
              <a:t>' time</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This song by Otis Redding has the rhyme scheme: AABB  CCCD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Read Some Limericks!</a:t>
            </a:r>
            <a:endParaRPr lang="en-US" dirty="0"/>
          </a:p>
        </p:txBody>
      </p:sp>
      <p:sp>
        <p:nvSpPr>
          <p:cNvPr id="3" name="Content Placeholder 2"/>
          <p:cNvSpPr>
            <a:spLocks noGrp="1"/>
          </p:cNvSpPr>
          <p:nvPr>
            <p:ph idx="1"/>
          </p:nvPr>
        </p:nvSpPr>
        <p:spPr/>
        <p:txBody>
          <a:bodyPr/>
          <a:lstStyle/>
          <a:p>
            <a:pPr>
              <a:buNone/>
            </a:pPr>
            <a:r>
              <a:rPr lang="en-US" dirty="0" smtClean="0"/>
              <a:t>    Limerick by Edward Lear (the limerick guru)</a:t>
            </a:r>
          </a:p>
          <a:p>
            <a:pPr>
              <a:buNone/>
            </a:pPr>
            <a:endParaRPr lang="en-US" dirty="0"/>
          </a:p>
          <a:p>
            <a:pPr>
              <a:buNone/>
            </a:pPr>
            <a:r>
              <a:rPr lang="en-US" dirty="0" smtClean="0"/>
              <a:t>    There was an Old Man with a beard,</a:t>
            </a:r>
            <a:br>
              <a:rPr lang="en-US" dirty="0" smtClean="0"/>
            </a:br>
            <a:r>
              <a:rPr lang="en-US" dirty="0" smtClean="0"/>
              <a:t>Who said, 'It is just as I feared!</a:t>
            </a:r>
            <a:br>
              <a:rPr lang="en-US" dirty="0" smtClean="0"/>
            </a:br>
            <a:r>
              <a:rPr lang="en-US" dirty="0" smtClean="0"/>
              <a:t>Two Owls and a Hen,</a:t>
            </a:r>
            <a:br>
              <a:rPr lang="en-US" dirty="0" smtClean="0"/>
            </a:br>
            <a:r>
              <a:rPr lang="en-US" dirty="0" smtClean="0"/>
              <a:t>Four Larks and a Wren,</a:t>
            </a:r>
            <a:br>
              <a:rPr lang="en-US" dirty="0" smtClean="0"/>
            </a:br>
            <a:r>
              <a:rPr lang="en-US" dirty="0" smtClean="0"/>
              <a:t>Have all built their nests in my beard!'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Read </a:t>
            </a:r>
            <a:r>
              <a:rPr lang="en-US" dirty="0"/>
              <a:t>S</a:t>
            </a:r>
            <a:r>
              <a:rPr lang="en-US" dirty="0" smtClean="0"/>
              <a:t>ome Limericks!</a:t>
            </a:r>
            <a:endParaRPr lang="en-US" dirty="0"/>
          </a:p>
        </p:txBody>
      </p:sp>
      <p:sp>
        <p:nvSpPr>
          <p:cNvPr id="3" name="Content Placeholder 2"/>
          <p:cNvSpPr>
            <a:spLocks noGrp="1"/>
          </p:cNvSpPr>
          <p:nvPr>
            <p:ph idx="1"/>
          </p:nvPr>
        </p:nvSpPr>
        <p:spPr>
          <a:xfrm>
            <a:off x="457200" y="2133600"/>
            <a:ext cx="8229600" cy="3048000"/>
          </a:xfrm>
        </p:spPr>
        <p:txBody>
          <a:bodyPr/>
          <a:lstStyle/>
          <a:p>
            <a:pPr>
              <a:buNone/>
            </a:pPr>
            <a:r>
              <a:rPr lang="en-US" dirty="0" smtClean="0"/>
              <a:t>	There was an Old Man who supposed,</a:t>
            </a:r>
            <a:br>
              <a:rPr lang="en-US" dirty="0" smtClean="0"/>
            </a:br>
            <a:r>
              <a:rPr lang="en-US" dirty="0" smtClean="0"/>
              <a:t>That the street door was partially closed;</a:t>
            </a:r>
            <a:br>
              <a:rPr lang="en-US" dirty="0" smtClean="0"/>
            </a:br>
            <a:r>
              <a:rPr lang="en-US" dirty="0" smtClean="0"/>
              <a:t>But some very large rats,</a:t>
            </a:r>
            <a:br>
              <a:rPr lang="en-US" dirty="0" smtClean="0"/>
            </a:br>
            <a:r>
              <a:rPr lang="en-US" dirty="0" smtClean="0"/>
              <a:t>Ate his coats and his hats,</a:t>
            </a:r>
            <a:br>
              <a:rPr lang="en-US" dirty="0" smtClean="0"/>
            </a:br>
            <a:r>
              <a:rPr lang="en-US" dirty="0" smtClean="0"/>
              <a:t>While that futile old gentleman dozed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Read </a:t>
            </a:r>
            <a:r>
              <a:rPr lang="en-US" dirty="0"/>
              <a:t>S</a:t>
            </a:r>
            <a:r>
              <a:rPr lang="en-US" dirty="0" smtClean="0"/>
              <a:t>ome Limericks!</a:t>
            </a:r>
            <a:endParaRPr lang="en-US" dirty="0"/>
          </a:p>
        </p:txBody>
      </p:sp>
      <p:sp>
        <p:nvSpPr>
          <p:cNvPr id="3" name="Content Placeholder 2"/>
          <p:cNvSpPr>
            <a:spLocks noGrp="1"/>
          </p:cNvSpPr>
          <p:nvPr>
            <p:ph idx="1"/>
          </p:nvPr>
        </p:nvSpPr>
        <p:spPr>
          <a:xfrm>
            <a:off x="457200" y="2133600"/>
            <a:ext cx="8229600" cy="3048000"/>
          </a:xfrm>
        </p:spPr>
        <p:txBody>
          <a:bodyPr/>
          <a:lstStyle/>
          <a:p>
            <a:pPr>
              <a:buNone/>
            </a:pPr>
            <a:r>
              <a:rPr lang="en-US" dirty="0" smtClean="0"/>
              <a:t>	There was a Young Lady whose eyes,</a:t>
            </a:r>
            <a:br>
              <a:rPr lang="en-US" dirty="0" smtClean="0"/>
            </a:br>
            <a:r>
              <a:rPr lang="en-US" dirty="0" smtClean="0"/>
              <a:t>Were unique as to </a:t>
            </a:r>
            <a:r>
              <a:rPr lang="en-US" dirty="0" err="1" smtClean="0"/>
              <a:t>colour</a:t>
            </a:r>
            <a:r>
              <a:rPr lang="en-US" dirty="0" smtClean="0"/>
              <a:t> and size;</a:t>
            </a:r>
            <a:br>
              <a:rPr lang="en-US" dirty="0" smtClean="0"/>
            </a:br>
            <a:r>
              <a:rPr lang="en-US" dirty="0" smtClean="0"/>
              <a:t>When she opened them wide,</a:t>
            </a:r>
            <a:br>
              <a:rPr lang="en-US" dirty="0" smtClean="0"/>
            </a:br>
            <a:r>
              <a:rPr lang="en-US" dirty="0" smtClean="0"/>
              <a:t>People all turned aside,</a:t>
            </a:r>
            <a:br>
              <a:rPr lang="en-US" dirty="0" smtClean="0"/>
            </a:br>
            <a:r>
              <a:rPr lang="en-US" dirty="0" smtClean="0"/>
              <a:t>And started away in surprise.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Read the limerick on your worksheet.  Identify the rhyming pattern and the syllables as described in the directions.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limerick of your own!</a:t>
            </a:r>
            <a:endParaRPr lang="en-US" dirty="0"/>
          </a:p>
        </p:txBody>
      </p:sp>
      <p:sp>
        <p:nvSpPr>
          <p:cNvPr id="3" name="Content Placeholder 2"/>
          <p:cNvSpPr>
            <a:spLocks noGrp="1"/>
          </p:cNvSpPr>
          <p:nvPr>
            <p:ph idx="1"/>
          </p:nvPr>
        </p:nvSpPr>
        <p:spPr/>
        <p:txBody>
          <a:bodyPr>
            <a:normAutofit/>
          </a:bodyPr>
          <a:lstStyle/>
          <a:p>
            <a:r>
              <a:rPr lang="en-US" dirty="0" smtClean="0"/>
              <a:t>Write a limerick of your own using the limerick rules in your notes.</a:t>
            </a:r>
          </a:p>
          <a:p>
            <a:r>
              <a:rPr lang="en-US" dirty="0" smtClean="0"/>
              <a:t>If you don’t know how to start, try this:</a:t>
            </a:r>
          </a:p>
          <a:p>
            <a:pPr>
              <a:buNone/>
            </a:pPr>
            <a:endParaRPr lang="en-US" dirty="0"/>
          </a:p>
          <a:p>
            <a:pPr>
              <a:buNone/>
            </a:pPr>
            <a:r>
              <a:rPr lang="en-US" dirty="0" smtClean="0"/>
              <a:t>	There was a young (boy/girl) from Brantley…</a:t>
            </a:r>
            <a:r>
              <a:rPr lang="en-US" dirty="0"/>
              <a:t>	</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9550"/>
            <a:ext cx="7772400" cy="2457450"/>
          </a:xfrm>
        </p:spPr>
        <p:txBody>
          <a:bodyPr>
            <a:normAutofit fontScale="90000"/>
          </a:bodyPr>
          <a:lstStyle/>
          <a:p>
            <a:r>
              <a:rPr lang="en-US" dirty="0" smtClean="0"/>
              <a:t>You’re going to be learning about two fun types of poems today and writing some poetry of your own!</a:t>
            </a:r>
            <a:endParaRPr lang="en-US" dirty="0"/>
          </a:p>
        </p:txBody>
      </p:sp>
      <p:sp>
        <p:nvSpPr>
          <p:cNvPr id="4" name="Subtitle 3"/>
          <p:cNvSpPr>
            <a:spLocks noGrp="1"/>
          </p:cNvSpPr>
          <p:nvPr>
            <p:ph type="subTitle" idx="1"/>
          </p:nvPr>
        </p:nvSpPr>
        <p:spPr/>
        <p:txBody>
          <a:bodyPr>
            <a:normAutofit/>
          </a:bodyPr>
          <a:lstStyle/>
          <a:p>
            <a:pPr algn="l"/>
            <a:r>
              <a:rPr lang="en-US" dirty="0"/>
              <a:t> </a:t>
            </a:r>
            <a:r>
              <a:rPr lang="en-US" dirty="0" smtClean="0"/>
              <a:t>                </a:t>
            </a:r>
            <a:r>
              <a:rPr lang="en-US" dirty="0" smtClean="0">
                <a:solidFill>
                  <a:srgbClr val="FF0000"/>
                </a:solidFill>
              </a:rPr>
              <a:t>Roses are Red</a:t>
            </a:r>
          </a:p>
          <a:p>
            <a:endParaRPr lang="en-US" dirty="0"/>
          </a:p>
          <a:p>
            <a:r>
              <a:rPr lang="en-US" dirty="0" smtClean="0"/>
              <a:t>          </a:t>
            </a:r>
            <a:r>
              <a:rPr lang="en-US" dirty="0" smtClean="0">
                <a:solidFill>
                  <a:srgbClr val="0070C0"/>
                </a:solidFill>
              </a:rPr>
              <a:t>Violets are Blue</a:t>
            </a:r>
            <a:endParaRPr lang="en-US" dirty="0">
              <a:solidFill>
                <a:srgbClr val="0070C0"/>
              </a:solidFill>
            </a:endParaRPr>
          </a:p>
        </p:txBody>
      </p:sp>
      <p:pic>
        <p:nvPicPr>
          <p:cNvPr id="13314" name="Picture 2" descr="http://ts4.mm.bing.net/images/thumbnail.aspx?q=241847959767&amp;id=6c919dbe71b1afd95a684ed2ceeeba17&amp;url=http%3a%2f%2fwww.justourpictures.com%2froses%2fimgs%2fblackmagic_bw.jpg"/>
          <p:cNvPicPr>
            <a:picLocks noChangeAspect="1" noChangeArrowheads="1"/>
          </p:cNvPicPr>
          <p:nvPr/>
        </p:nvPicPr>
        <p:blipFill>
          <a:blip r:embed="rId2" cstate="print"/>
          <a:srcRect/>
          <a:stretch>
            <a:fillRect/>
          </a:stretch>
        </p:blipFill>
        <p:spPr bwMode="auto">
          <a:xfrm>
            <a:off x="457200" y="3505200"/>
            <a:ext cx="2438398" cy="1828800"/>
          </a:xfrm>
          <a:prstGeom prst="rect">
            <a:avLst/>
          </a:prstGeom>
          <a:noFill/>
        </p:spPr>
      </p:pic>
      <p:pic>
        <p:nvPicPr>
          <p:cNvPr id="13316" name="Picture 4" descr="http://ts2.mm.bing.net/images/thumbnail.aspx?q=246379450929&amp;id=38bda0c58ccc8c1c99da82cf40b907f1&amp;url=http%3a%2f%2fi.pbase.com%2fo6%2f97%2f733397%2f1%2f80118881.B5f2ozQh._MG_6919.jpg"/>
          <p:cNvPicPr>
            <a:picLocks noChangeAspect="1" noChangeArrowheads="1"/>
          </p:cNvPicPr>
          <p:nvPr/>
        </p:nvPicPr>
        <p:blipFill>
          <a:blip r:embed="rId3" cstate="print"/>
          <a:srcRect/>
          <a:stretch>
            <a:fillRect/>
          </a:stretch>
        </p:blipFill>
        <p:spPr bwMode="auto">
          <a:xfrm>
            <a:off x="6400800" y="4724400"/>
            <a:ext cx="2415396" cy="18288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u="sng" dirty="0" smtClean="0"/>
              <a:t>haiku</a:t>
            </a:r>
            <a:endParaRPr lang="en-US" u="sng"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u="sng" dirty="0" smtClean="0"/>
              <a:t>Haiku</a:t>
            </a:r>
            <a:r>
              <a:rPr lang="en-US" dirty="0" smtClean="0"/>
              <a:t>-  A Japanese form of poetry that has three lines and seventeen syllables.  The first and third lines have five syllables; the middle line has seven syllables.</a:t>
            </a:r>
          </a:p>
          <a:p>
            <a:endParaRPr lang="en-US" u="sng" dirty="0"/>
          </a:p>
          <a:p>
            <a:r>
              <a:rPr lang="en-US" u="sng" dirty="0" smtClean="0"/>
              <a:t>REMEMBER</a:t>
            </a:r>
            <a:r>
              <a:rPr lang="en-US" dirty="0" smtClean="0"/>
              <a:t>:  syllables are the sounds in words</a:t>
            </a:r>
          </a:p>
          <a:p>
            <a:pPr>
              <a:buNone/>
            </a:pPr>
            <a:endParaRPr lang="en-US" dirty="0" smtClean="0"/>
          </a:p>
          <a:p>
            <a:pPr>
              <a:buNone/>
            </a:pPr>
            <a:r>
              <a:rPr lang="en-US" dirty="0" smtClean="0"/>
              <a:t>Examples-        	MUS-IC</a:t>
            </a:r>
          </a:p>
          <a:p>
            <a:pPr>
              <a:buNone/>
            </a:pPr>
            <a:r>
              <a:rPr lang="en-US" dirty="0"/>
              <a:t>	</a:t>
            </a:r>
            <a:r>
              <a:rPr lang="en-US" dirty="0" smtClean="0"/>
              <a:t>			WAT-ER</a:t>
            </a:r>
          </a:p>
          <a:p>
            <a:pPr>
              <a:buNone/>
            </a:pPr>
            <a:r>
              <a:rPr lang="en-US" dirty="0"/>
              <a:t>	</a:t>
            </a:r>
            <a:r>
              <a:rPr lang="en-US" dirty="0" smtClean="0"/>
              <a:t>			BAS-KET-BALL</a:t>
            </a:r>
          </a:p>
          <a:p>
            <a:pPr>
              <a:buNone/>
            </a:pPr>
            <a:endParaRPr lang="en-US" dirty="0" smtClean="0"/>
          </a:p>
          <a:p>
            <a:pPr>
              <a:buNone/>
            </a:pPr>
            <a:r>
              <a:rPr lang="en-US" dirty="0" smtClean="0"/>
              <a:t>If you have trouble with syllable, clap them out </a:t>
            </a:r>
          </a:p>
          <a:p>
            <a:pPr>
              <a:buNone/>
            </a:pPr>
            <a:r>
              <a:rPr lang="en-US" dirty="0" smtClean="0"/>
              <a:t>quietly or put your hand under your chin to see</a:t>
            </a:r>
          </a:p>
          <a:p>
            <a:pPr>
              <a:buNone/>
            </a:pPr>
            <a:r>
              <a:rPr lang="en-US" dirty="0" smtClean="0"/>
              <a:t>how many times your chin goes down.</a:t>
            </a:r>
          </a:p>
          <a:p>
            <a:pPr>
              <a:buNone/>
            </a:pPr>
            <a:endParaRPr lang="en-US" dirty="0"/>
          </a:p>
        </p:txBody>
      </p:sp>
      <p:pic>
        <p:nvPicPr>
          <p:cNvPr id="15362" name="Picture 2" descr="C:\Documents and Settings\ccampbell\Local Settings\Temporary Internet Files\Content.IE5\6OB34607\MM900041090[1].gif"/>
          <p:cNvPicPr>
            <a:picLocks noChangeAspect="1" noChangeArrowheads="1" noCrop="1"/>
          </p:cNvPicPr>
          <p:nvPr/>
        </p:nvPicPr>
        <p:blipFill>
          <a:blip r:embed="rId2" cstate="print"/>
          <a:srcRect/>
          <a:stretch>
            <a:fillRect/>
          </a:stretch>
        </p:blipFill>
        <p:spPr bwMode="auto">
          <a:xfrm>
            <a:off x="7010400" y="4267200"/>
            <a:ext cx="1533525" cy="147510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u="sng" dirty="0" smtClean="0"/>
              <a:t>Haiku</a:t>
            </a:r>
            <a:endParaRPr lang="en-US" u="sng" dirty="0"/>
          </a:p>
        </p:txBody>
      </p:sp>
      <p:sp>
        <p:nvSpPr>
          <p:cNvPr id="3" name="Content Placeholder 2"/>
          <p:cNvSpPr>
            <a:spLocks noGrp="1"/>
          </p:cNvSpPr>
          <p:nvPr>
            <p:ph idx="1"/>
          </p:nvPr>
        </p:nvSpPr>
        <p:spPr>
          <a:xfrm>
            <a:off x="304800" y="1600200"/>
            <a:ext cx="8534400" cy="4525963"/>
          </a:xfrm>
        </p:spPr>
        <p:txBody>
          <a:bodyPr/>
          <a:lstStyle/>
          <a:p>
            <a:r>
              <a:rPr lang="en-US" dirty="0" smtClean="0"/>
              <a:t>Haikus usually do not rhyme</a:t>
            </a:r>
          </a:p>
          <a:p>
            <a:r>
              <a:rPr lang="en-US" dirty="0" smtClean="0"/>
              <a:t>They should paint an image for the reader. Try to appeal to the senses when you write haikus.</a:t>
            </a:r>
          </a:p>
          <a:p>
            <a:pPr>
              <a:buNone/>
            </a:pPr>
            <a:r>
              <a:rPr lang="en-US" dirty="0"/>
              <a:t>	</a:t>
            </a:r>
            <a:r>
              <a:rPr lang="en-US" dirty="0" smtClean="0"/>
              <a:t>(taste, feel, smell, hear, and see)</a:t>
            </a:r>
          </a:p>
          <a:p>
            <a:r>
              <a:rPr lang="en-US" dirty="0" smtClean="0"/>
              <a:t>Usually the image being described is the title of the poem.</a:t>
            </a:r>
          </a:p>
          <a:p>
            <a:endParaRPr lang="en-US" dirty="0"/>
          </a:p>
          <a:p>
            <a:pPr algn="ctr">
              <a:buNone/>
            </a:pPr>
            <a:r>
              <a:rPr lang="en-US" dirty="0" smtClean="0"/>
              <a:t>You will look at some examples on the next slide.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Read Some Haikus</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pPr algn="ctr">
              <a:buNone/>
            </a:pPr>
            <a:endParaRPr lang="en-US" sz="3500" dirty="0" smtClean="0"/>
          </a:p>
          <a:p>
            <a:pPr algn="ctr">
              <a:buNone/>
            </a:pPr>
            <a:r>
              <a:rPr lang="en-US" sz="3500" dirty="0" smtClean="0"/>
              <a:t>The Rose</a:t>
            </a:r>
          </a:p>
          <a:p>
            <a:pPr algn="ctr">
              <a:buNone/>
            </a:pPr>
            <a:endParaRPr lang="en-US" sz="3500" dirty="0"/>
          </a:p>
          <a:p>
            <a:pPr algn="ctr">
              <a:buNone/>
            </a:pPr>
            <a:r>
              <a:rPr lang="en-US" sz="3500" dirty="0" smtClean="0"/>
              <a:t>The red blossom bends</a:t>
            </a:r>
          </a:p>
          <a:p>
            <a:pPr algn="ctr">
              <a:buNone/>
            </a:pPr>
            <a:r>
              <a:rPr lang="en-US" sz="3500" dirty="0" smtClean="0"/>
              <a:t>and drips its dew to the ground.</a:t>
            </a:r>
          </a:p>
          <a:p>
            <a:pPr algn="ctr">
              <a:buNone/>
            </a:pPr>
            <a:r>
              <a:rPr lang="en-US" sz="3500" dirty="0" smtClean="0"/>
              <a:t>Like a tear it falls.</a:t>
            </a:r>
          </a:p>
          <a:p>
            <a:pPr algn="ctr">
              <a:buNone/>
            </a:pPr>
            <a:endParaRPr lang="en-US" dirty="0" smtClean="0"/>
          </a:p>
          <a:p>
            <a:pPr algn="ctr">
              <a:buNone/>
            </a:pPr>
            <a:endParaRPr lang="en-US" dirty="0"/>
          </a:p>
          <a:p>
            <a:pPr marL="514350" indent="-514350">
              <a:buAutoNum type="arabicPeriod"/>
            </a:pPr>
            <a:r>
              <a:rPr lang="en-US" dirty="0" smtClean="0"/>
              <a:t>On your worksheet, rewrite the haiku placing a dash</a:t>
            </a:r>
          </a:p>
          <a:p>
            <a:pPr marL="514350" indent="-514350">
              <a:buNone/>
            </a:pPr>
            <a:r>
              <a:rPr lang="en-US" dirty="0"/>
              <a:t> </a:t>
            </a:r>
            <a:r>
              <a:rPr lang="en-US" dirty="0" smtClean="0"/>
              <a:t>     (-) between each syllable. Count the syllables when you are done.</a:t>
            </a:r>
          </a:p>
          <a:p>
            <a:pPr marL="514350" indent="-514350">
              <a:buNone/>
            </a:pPr>
            <a:r>
              <a:rPr lang="en-US" dirty="0" smtClean="0"/>
              <a:t>2.   Is this a true haiku as defined by the definition you wrote down?</a:t>
            </a:r>
            <a:endParaRPr lang="en-US" dirty="0"/>
          </a:p>
        </p:txBody>
      </p:sp>
      <p:sp>
        <p:nvSpPr>
          <p:cNvPr id="4" name="Rectangle 3"/>
          <p:cNvSpPr/>
          <p:nvPr/>
        </p:nvSpPr>
        <p:spPr>
          <a:xfrm>
            <a:off x="1371600" y="1371600"/>
            <a:ext cx="6400800" cy="3200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Read Some Haikus</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pPr>
              <a:buNone/>
            </a:pPr>
            <a:endParaRPr lang="en-US" sz="3500" dirty="0"/>
          </a:p>
          <a:p>
            <a:pPr algn="ctr">
              <a:buNone/>
            </a:pPr>
            <a:r>
              <a:rPr lang="en-US" dirty="0" smtClean="0"/>
              <a:t>A Rainbow    </a:t>
            </a:r>
          </a:p>
          <a:p>
            <a:pPr algn="ctr">
              <a:buNone/>
            </a:pPr>
            <a:endParaRPr lang="en-US" dirty="0" smtClean="0"/>
          </a:p>
          <a:p>
            <a:pPr algn="ctr">
              <a:buNone/>
            </a:pPr>
            <a:r>
              <a:rPr lang="en-US" dirty="0" smtClean="0"/>
              <a:t> </a:t>
            </a:r>
            <a:r>
              <a:rPr lang="en-US" dirty="0"/>
              <a:t>Curving up, then down</a:t>
            </a:r>
          </a:p>
          <a:p>
            <a:pPr algn="ctr">
              <a:buNone/>
            </a:pPr>
            <a:r>
              <a:rPr lang="en-US" dirty="0"/>
              <a:t>Meeting blue sky and green </a:t>
            </a:r>
            <a:r>
              <a:rPr lang="en-US" dirty="0" smtClean="0"/>
              <a:t>earth</a:t>
            </a:r>
          </a:p>
          <a:p>
            <a:pPr algn="ctr">
              <a:buNone/>
            </a:pPr>
            <a:r>
              <a:rPr lang="en-US" dirty="0" smtClean="0"/>
              <a:t>Melding </a:t>
            </a:r>
            <a:r>
              <a:rPr lang="en-US" dirty="0"/>
              <a:t>sun and rain</a:t>
            </a:r>
            <a:endParaRPr lang="en-US" dirty="0" smtClean="0"/>
          </a:p>
          <a:p>
            <a:pPr algn="ctr">
              <a:buNone/>
            </a:pPr>
            <a:endParaRPr lang="en-US" dirty="0" smtClean="0"/>
          </a:p>
          <a:p>
            <a:pPr algn="ctr">
              <a:buNone/>
            </a:pPr>
            <a:endParaRPr lang="en-US" dirty="0"/>
          </a:p>
          <a:p>
            <a:pPr marL="514350" indent="-514350">
              <a:buAutoNum type="arabicPeriod"/>
            </a:pPr>
            <a:r>
              <a:rPr lang="en-US" dirty="0" smtClean="0"/>
              <a:t>On your worksheet, rewrite the haiku placing a dash</a:t>
            </a:r>
          </a:p>
          <a:p>
            <a:pPr marL="514350" indent="-514350">
              <a:buNone/>
            </a:pPr>
            <a:r>
              <a:rPr lang="en-US" dirty="0"/>
              <a:t> </a:t>
            </a:r>
            <a:r>
              <a:rPr lang="en-US" dirty="0" smtClean="0"/>
              <a:t>     (-) between each syllable. Count the syllables when you are done.</a:t>
            </a:r>
          </a:p>
          <a:p>
            <a:pPr marL="514350" indent="-514350">
              <a:buNone/>
            </a:pPr>
            <a:r>
              <a:rPr lang="en-US" dirty="0" smtClean="0"/>
              <a:t>2.   Is this a true haiku as defined by the definition you wrote down?</a:t>
            </a:r>
            <a:endParaRPr lang="en-US" dirty="0"/>
          </a:p>
        </p:txBody>
      </p:sp>
      <p:sp>
        <p:nvSpPr>
          <p:cNvPr id="4" name="Rectangle 3"/>
          <p:cNvSpPr/>
          <p:nvPr/>
        </p:nvSpPr>
        <p:spPr>
          <a:xfrm>
            <a:off x="1371600" y="1371600"/>
            <a:ext cx="6400800" cy="32004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Try to write a haiku on your own:</a:t>
            </a:r>
            <a:endParaRPr lang="en-US" dirty="0"/>
          </a:p>
        </p:txBody>
      </p:sp>
      <p:sp>
        <p:nvSpPr>
          <p:cNvPr id="3" name="Content Placeholder 2"/>
          <p:cNvSpPr>
            <a:spLocks noGrp="1"/>
          </p:cNvSpPr>
          <p:nvPr>
            <p:ph idx="1"/>
          </p:nvPr>
        </p:nvSpPr>
        <p:spPr>
          <a:xfrm>
            <a:off x="304800" y="1905000"/>
            <a:ext cx="8382000" cy="4525963"/>
          </a:xfrm>
        </p:spPr>
        <p:txBody>
          <a:bodyPr/>
          <a:lstStyle/>
          <a:p>
            <a:pPr marL="514350" indent="-514350" algn="ctr">
              <a:buNone/>
            </a:pPr>
            <a:r>
              <a:rPr lang="en-US" dirty="0" smtClean="0"/>
              <a:t>Follow ALL of the directions on the worksheet.</a:t>
            </a:r>
          </a:p>
          <a:p>
            <a:pPr marL="514350" indent="-514350" algn="ctr">
              <a:buNone/>
            </a:pPr>
            <a:endParaRPr lang="en-US" dirty="0"/>
          </a:p>
          <a:p>
            <a:pPr marL="514350" indent="-514350" algn="ctr">
              <a:buNone/>
            </a:pPr>
            <a:endParaRPr lang="en-US" dirty="0" smtClean="0"/>
          </a:p>
          <a:p>
            <a:pPr marL="514350" indent="-514350" algn="ctr">
              <a:buNone/>
            </a:pPr>
            <a:r>
              <a:rPr lang="en-US" dirty="0" smtClean="0"/>
              <a:t>This is your assessment for Miss Campbell to see how much you learned today.  Try your best to show your new knowledge and you will get an A for a daily grade!</a:t>
            </a:r>
          </a:p>
          <a:p>
            <a:pPr marL="514350" indent="-514350" algn="ct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u="sng" dirty="0" smtClean="0"/>
              <a:t>Limerick</a:t>
            </a:r>
            <a:endParaRPr lang="en-US" u="sng" dirty="0"/>
          </a:p>
        </p:txBody>
      </p:sp>
      <p:sp>
        <p:nvSpPr>
          <p:cNvPr id="3" name="Content Placeholder 2"/>
          <p:cNvSpPr>
            <a:spLocks noGrp="1"/>
          </p:cNvSpPr>
          <p:nvPr>
            <p:ph idx="1"/>
          </p:nvPr>
        </p:nvSpPr>
        <p:spPr/>
        <p:txBody>
          <a:bodyPr>
            <a:normAutofit/>
          </a:bodyPr>
          <a:lstStyle/>
          <a:p>
            <a:r>
              <a:rPr lang="en-US" u="sng" dirty="0" smtClean="0"/>
              <a:t>Limerick</a:t>
            </a:r>
            <a:r>
              <a:rPr lang="en-US" dirty="0" smtClean="0"/>
              <a:t>- A light humorous poem with a regular rhyme scheme of AABBA.</a:t>
            </a:r>
          </a:p>
          <a:p>
            <a:pPr lvl="1"/>
            <a:r>
              <a:rPr lang="en-US" dirty="0" smtClean="0"/>
              <a:t>A limerick has 7-10 syllables in lines 1,2, and 5</a:t>
            </a:r>
          </a:p>
          <a:p>
            <a:pPr lvl="1"/>
            <a:r>
              <a:rPr lang="en-US" dirty="0" smtClean="0"/>
              <a:t>A limerick has 5-7 syllables in lines 3 and 4</a:t>
            </a:r>
          </a:p>
          <a:p>
            <a:r>
              <a:rPr lang="en-US" u="sng" dirty="0" smtClean="0"/>
              <a:t>Rhyme Scheme</a:t>
            </a:r>
            <a:r>
              <a:rPr lang="en-US" dirty="0" smtClean="0"/>
              <a:t>- The pattern of rhyme formed by the end rhyme in a poem. The rhyme scheme is designated by a different letter of the alphabet to each new rhyme.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Rhyme Scheme</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Twinkle, Twinkle little star</a:t>
            </a:r>
          </a:p>
          <a:p>
            <a:pPr algn="ctr">
              <a:buNone/>
            </a:pPr>
            <a:r>
              <a:rPr lang="en-US" dirty="0" smtClean="0"/>
              <a:t>How I wonder what you are</a:t>
            </a:r>
          </a:p>
          <a:p>
            <a:pPr algn="ctr">
              <a:buNone/>
            </a:pPr>
            <a:r>
              <a:rPr lang="en-US" dirty="0" smtClean="0"/>
              <a:t>Up above the world so high</a:t>
            </a:r>
          </a:p>
          <a:p>
            <a:pPr algn="ctr">
              <a:buNone/>
            </a:pPr>
            <a:r>
              <a:rPr lang="en-US" dirty="0" smtClean="0"/>
              <a:t>Like a diamond in the sky</a:t>
            </a:r>
          </a:p>
          <a:p>
            <a:pPr algn="ctr">
              <a:buNone/>
            </a:pPr>
            <a:endParaRPr lang="en-US" dirty="0" smtClean="0"/>
          </a:p>
          <a:p>
            <a:pPr algn="ctr">
              <a:buNone/>
            </a:pPr>
            <a:endParaRPr lang="en-US" dirty="0"/>
          </a:p>
          <a:p>
            <a:pPr algn="ctr">
              <a:buNone/>
            </a:pPr>
            <a:r>
              <a:rPr lang="en-US" dirty="0" smtClean="0"/>
              <a:t>The rhyme scheme is AABB.</a:t>
            </a:r>
          </a:p>
          <a:p>
            <a:pPr algn="ctr">
              <a:buNone/>
            </a:pPr>
            <a:r>
              <a:rPr lang="en-US" dirty="0" smtClean="0"/>
              <a:t>The A words rhyme and the B words rhyme.</a:t>
            </a:r>
            <a:endParaRPr lang="en-US" dirty="0"/>
          </a:p>
        </p:txBody>
      </p:sp>
      <p:sp>
        <p:nvSpPr>
          <p:cNvPr id="4" name="Rectangle 3"/>
          <p:cNvSpPr/>
          <p:nvPr/>
        </p:nvSpPr>
        <p:spPr>
          <a:xfrm>
            <a:off x="6858000" y="1371600"/>
            <a:ext cx="302327"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A</a:t>
            </a:r>
            <a:endParaRPr lang="en-US" sz="5400" b="1" cap="none" spc="0" dirty="0">
              <a:ln/>
              <a:solidFill>
                <a:schemeClr val="accent3"/>
              </a:solidFill>
              <a:effectLst/>
            </a:endParaRPr>
          </a:p>
        </p:txBody>
      </p:sp>
      <p:sp>
        <p:nvSpPr>
          <p:cNvPr id="5" name="Rectangle 4"/>
          <p:cNvSpPr/>
          <p:nvPr/>
        </p:nvSpPr>
        <p:spPr>
          <a:xfrm>
            <a:off x="7086600" y="1981200"/>
            <a:ext cx="302327"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cap="none" spc="0" dirty="0" smtClean="0">
                <a:ln/>
                <a:solidFill>
                  <a:schemeClr val="accent3"/>
                </a:solidFill>
                <a:effectLst/>
              </a:rPr>
              <a:t>A</a:t>
            </a:r>
            <a:endParaRPr lang="en-US" sz="5400" b="1" cap="none" spc="0" dirty="0">
              <a:ln/>
              <a:solidFill>
                <a:schemeClr val="accent3"/>
              </a:solidFill>
              <a:effectLst/>
            </a:endParaRPr>
          </a:p>
        </p:txBody>
      </p:sp>
      <p:sp>
        <p:nvSpPr>
          <p:cNvPr id="6" name="Rectangle 5"/>
          <p:cNvSpPr/>
          <p:nvPr/>
        </p:nvSpPr>
        <p:spPr>
          <a:xfrm>
            <a:off x="7010400" y="2590800"/>
            <a:ext cx="302327"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a:ln/>
                <a:solidFill>
                  <a:schemeClr val="accent3"/>
                </a:solidFill>
              </a:rPr>
              <a:t>B</a:t>
            </a:r>
            <a:endParaRPr lang="en-US" sz="5400" b="1" cap="none" spc="0" dirty="0">
              <a:ln/>
              <a:solidFill>
                <a:schemeClr val="accent3"/>
              </a:solidFill>
              <a:effectLst/>
            </a:endParaRPr>
          </a:p>
        </p:txBody>
      </p:sp>
      <p:sp>
        <p:nvSpPr>
          <p:cNvPr id="7" name="Rectangle 6"/>
          <p:cNvSpPr/>
          <p:nvPr/>
        </p:nvSpPr>
        <p:spPr>
          <a:xfrm>
            <a:off x="6784273" y="3200400"/>
            <a:ext cx="302327" cy="923330"/>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b="1" dirty="0">
                <a:ln/>
                <a:solidFill>
                  <a:schemeClr val="accent3"/>
                </a:solidFill>
              </a:rPr>
              <a:t>B</a:t>
            </a:r>
            <a:endParaRPr lang="en-US" sz="5400" b="1" cap="none" spc="0" dirty="0">
              <a:ln/>
              <a:solidFill>
                <a:schemeClr val="accent3"/>
              </a:solidFill>
              <a:effectLst/>
            </a:endParaRPr>
          </a:p>
        </p:txBody>
      </p:sp>
      <p:pic>
        <p:nvPicPr>
          <p:cNvPr id="16387" name="Picture 3" descr="C:\Documents and Settings\ccampbell\Local Settings\Temporary Internet Files\Content.IE5\KRVHLPWA\MM900283849[1].gif"/>
          <p:cNvPicPr>
            <a:picLocks noChangeAspect="1" noChangeArrowheads="1" noCrop="1"/>
          </p:cNvPicPr>
          <p:nvPr/>
        </p:nvPicPr>
        <p:blipFill>
          <a:blip r:embed="rId2" cstate="print"/>
          <a:srcRect/>
          <a:stretch>
            <a:fillRect/>
          </a:stretch>
        </p:blipFill>
        <p:spPr bwMode="auto">
          <a:xfrm>
            <a:off x="7467600" y="3886200"/>
            <a:ext cx="1304925" cy="178428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529</Words>
  <Application>Microsoft Office PowerPoint</Application>
  <PresentationFormat>On-screen Show (4:3)</PresentationFormat>
  <Paragraphs>91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Take out your paper and pens; you will have to take notes on this to be able to do the assignment at the end.  The worksheet will be taken up, so do not write your notes on it!!!</vt:lpstr>
      <vt:lpstr>You’re going to be learning about two fun types of poems today and writing some poetry of your own!</vt:lpstr>
      <vt:lpstr>The haiku</vt:lpstr>
      <vt:lpstr>The Haiku</vt:lpstr>
      <vt:lpstr>Let’s Read Some Haikus</vt:lpstr>
      <vt:lpstr>Let’s Read Some Haikus</vt:lpstr>
      <vt:lpstr>Try to write a haiku on your own:</vt:lpstr>
      <vt:lpstr>The Limerick</vt:lpstr>
      <vt:lpstr>Rhyme Scheme</vt:lpstr>
      <vt:lpstr>Try it on your worksheet!</vt:lpstr>
      <vt:lpstr>This song by Otis Redding has the rhyme scheme: AABB  CCCD</vt:lpstr>
      <vt:lpstr>Let’s Read Some Limericks!</vt:lpstr>
      <vt:lpstr>Let’s Read Some Limericks!</vt:lpstr>
      <vt:lpstr>Let’s Read Some Limericks!</vt:lpstr>
      <vt:lpstr>Read the limerick on your worksheet.  Identify the rhyming pattern and the syllables as described in the directions.</vt:lpstr>
      <vt:lpstr>Write a limerick of your own!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out your paper and pens; you will have to take notes on this to be able to do the assignment at the end.</dc:title>
  <dc:creator>Casey Hughes Campbell</dc:creator>
  <cp:lastModifiedBy>Casey Hughes Campbell</cp:lastModifiedBy>
  <cp:revision>9</cp:revision>
  <dcterms:created xsi:type="dcterms:W3CDTF">2010-09-15T20:54:49Z</dcterms:created>
  <dcterms:modified xsi:type="dcterms:W3CDTF">2010-09-15T22:19:42Z</dcterms:modified>
</cp:coreProperties>
</file>