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9" r:id="rId3"/>
    <p:sldId id="260" r:id="rId4"/>
    <p:sldId id="270" r:id="rId5"/>
    <p:sldId id="262" r:id="rId6"/>
    <p:sldId id="256" r:id="rId7"/>
    <p:sldId id="272" r:id="rId8"/>
    <p:sldId id="273" r:id="rId9"/>
    <p:sldId id="257" r:id="rId10"/>
    <p:sldId id="258" r:id="rId11"/>
    <p:sldId id="261" r:id="rId12"/>
    <p:sldId id="263" r:id="rId13"/>
    <p:sldId id="264" r:id="rId14"/>
    <p:sldId id="265" r:id="rId15"/>
    <p:sldId id="266" r:id="rId16"/>
    <p:sldId id="267" r:id="rId17"/>
    <p:sldId id="268" r:id="rId18"/>
    <p:sldId id="271"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226246-B20C-4112-BF32-1597CD019142}" type="datetimeFigureOut">
              <a:rPr lang="en-US" smtClean="0"/>
              <a:t>4/13/2011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C8BD3-A3A2-4767-ACFE-74D447BB630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226246-B20C-4112-BF32-1597CD019142}" type="datetimeFigureOut">
              <a:rPr lang="en-US" smtClean="0"/>
              <a:t>4/13/2011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C8BD3-A3A2-4767-ACFE-74D447BB63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226246-B20C-4112-BF32-1597CD019142}" type="datetimeFigureOut">
              <a:rPr lang="en-US" smtClean="0"/>
              <a:t>4/13/2011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C8BD3-A3A2-4767-ACFE-74D447BB63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226246-B20C-4112-BF32-1597CD019142}" type="datetimeFigureOut">
              <a:rPr lang="en-US" smtClean="0"/>
              <a:t>4/13/2011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C8BD3-A3A2-4767-ACFE-74D447BB63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226246-B20C-4112-BF32-1597CD019142}" type="datetimeFigureOut">
              <a:rPr lang="en-US" smtClean="0"/>
              <a:t>4/13/2011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C8BD3-A3A2-4767-ACFE-74D447BB630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226246-B20C-4112-BF32-1597CD019142}" type="datetimeFigureOut">
              <a:rPr lang="en-US" smtClean="0"/>
              <a:t>4/13/2011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4C8BD3-A3A2-4767-ACFE-74D447BB63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226246-B20C-4112-BF32-1597CD019142}" type="datetimeFigureOut">
              <a:rPr lang="en-US" smtClean="0"/>
              <a:t>4/13/2011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4C8BD3-A3A2-4767-ACFE-74D447BB63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226246-B20C-4112-BF32-1597CD019142}" type="datetimeFigureOut">
              <a:rPr lang="en-US" smtClean="0"/>
              <a:t>4/13/2011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4C8BD3-A3A2-4767-ACFE-74D447BB63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226246-B20C-4112-BF32-1597CD019142}" type="datetimeFigureOut">
              <a:rPr lang="en-US" smtClean="0"/>
              <a:t>4/13/2011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4C8BD3-A3A2-4767-ACFE-74D447BB63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226246-B20C-4112-BF32-1597CD019142}" type="datetimeFigureOut">
              <a:rPr lang="en-US" smtClean="0"/>
              <a:t>4/13/2011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4C8BD3-A3A2-4767-ACFE-74D447BB630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226246-B20C-4112-BF32-1597CD019142}" type="datetimeFigureOut">
              <a:rPr lang="en-US" smtClean="0"/>
              <a:t>4/13/2011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4C8BD3-A3A2-4767-ACFE-74D447BB630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226246-B20C-4112-BF32-1597CD019142}" type="datetimeFigureOut">
              <a:rPr lang="en-US" smtClean="0"/>
              <a:t>4/13/2011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C8BD3-A3A2-4767-ACFE-74D447BB630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Anne and her mother Edith </a:t>
            </a:r>
            <a:br>
              <a:rPr lang="en-US" dirty="0" smtClean="0"/>
            </a:br>
            <a:r>
              <a:rPr lang="en-US" dirty="0" smtClean="0"/>
              <a:t>before the War</a:t>
            </a:r>
            <a:endParaRPr lang="en-US" dirty="0"/>
          </a:p>
        </p:txBody>
      </p:sp>
      <p:sp>
        <p:nvSpPr>
          <p:cNvPr id="3" name="Content Placeholder 2"/>
          <p:cNvSpPr>
            <a:spLocks noGrp="1"/>
          </p:cNvSpPr>
          <p:nvPr>
            <p:ph idx="1"/>
          </p:nvPr>
        </p:nvSpPr>
        <p:spPr/>
        <p:txBody>
          <a:bodyPr/>
          <a:lstStyle/>
          <a:p>
            <a:endParaRPr lang="en-US"/>
          </a:p>
        </p:txBody>
      </p:sp>
      <p:pic>
        <p:nvPicPr>
          <p:cNvPr id="16386" name="Picture 2" descr="photo"/>
          <p:cNvPicPr>
            <a:picLocks noChangeAspect="1" noChangeArrowheads="1"/>
          </p:cNvPicPr>
          <p:nvPr/>
        </p:nvPicPr>
        <p:blipFill>
          <a:blip r:embed="rId2" cstate="print"/>
          <a:srcRect/>
          <a:stretch>
            <a:fillRect/>
          </a:stretch>
        </p:blipFill>
        <p:spPr bwMode="auto">
          <a:xfrm>
            <a:off x="1447800" y="1600200"/>
            <a:ext cx="5524500" cy="497726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Anne’s Room- notice the pictures of movie stars on the wall</a:t>
            </a:r>
            <a:endParaRPr lang="en-US" dirty="0"/>
          </a:p>
        </p:txBody>
      </p:sp>
      <p:sp>
        <p:nvSpPr>
          <p:cNvPr id="3" name="Content Placeholder 2"/>
          <p:cNvSpPr>
            <a:spLocks noGrp="1"/>
          </p:cNvSpPr>
          <p:nvPr>
            <p:ph idx="1"/>
          </p:nvPr>
        </p:nvSpPr>
        <p:spPr/>
        <p:txBody>
          <a:bodyPr/>
          <a:lstStyle/>
          <a:p>
            <a:endParaRPr lang="en-US"/>
          </a:p>
        </p:txBody>
      </p:sp>
      <p:pic>
        <p:nvPicPr>
          <p:cNvPr id="15362" name="Picture 2" descr="photo"/>
          <p:cNvPicPr>
            <a:picLocks noChangeAspect="1" noChangeArrowheads="1"/>
          </p:cNvPicPr>
          <p:nvPr/>
        </p:nvPicPr>
        <p:blipFill>
          <a:blip r:embed="rId2" cstate="print"/>
          <a:srcRect/>
          <a:stretch>
            <a:fillRect/>
          </a:stretch>
        </p:blipFill>
        <p:spPr bwMode="auto">
          <a:xfrm>
            <a:off x="838200" y="1581828"/>
            <a:ext cx="7543800" cy="527617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Mr. </a:t>
            </a:r>
            <a:r>
              <a:rPr lang="en-US" dirty="0" err="1" smtClean="0"/>
              <a:t>Kleiman</a:t>
            </a:r>
            <a:r>
              <a:rPr lang="en-US" dirty="0" smtClean="0"/>
              <a:t> and Mr. </a:t>
            </a:r>
            <a:r>
              <a:rPr lang="en-US" dirty="0" err="1" smtClean="0"/>
              <a:t>Kugler</a:t>
            </a:r>
            <a:r>
              <a:rPr lang="en-US" dirty="0" smtClean="0"/>
              <a:t> visited the Frank’s during their lunch hour while the worker’s were at home.</a:t>
            </a:r>
            <a:endParaRPr lang="en-US" dirty="0"/>
          </a:p>
        </p:txBody>
      </p:sp>
      <p:sp>
        <p:nvSpPr>
          <p:cNvPr id="3" name="Content Placeholder 2"/>
          <p:cNvSpPr>
            <a:spLocks noGrp="1"/>
          </p:cNvSpPr>
          <p:nvPr>
            <p:ph idx="1"/>
          </p:nvPr>
        </p:nvSpPr>
        <p:spPr/>
        <p:txBody>
          <a:bodyPr/>
          <a:lstStyle/>
          <a:p>
            <a:endParaRPr lang="en-US"/>
          </a:p>
        </p:txBody>
      </p:sp>
      <p:pic>
        <p:nvPicPr>
          <p:cNvPr id="20482" name="Picture 2" descr="photo"/>
          <p:cNvPicPr>
            <a:picLocks noChangeAspect="1" noChangeArrowheads="1"/>
          </p:cNvPicPr>
          <p:nvPr/>
        </p:nvPicPr>
        <p:blipFill>
          <a:blip r:embed="rId2" cstate="print"/>
          <a:srcRect/>
          <a:stretch>
            <a:fillRect/>
          </a:stretch>
        </p:blipFill>
        <p:spPr bwMode="auto">
          <a:xfrm>
            <a:off x="2209800" y="1752600"/>
            <a:ext cx="4800600" cy="478059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Miep</a:t>
            </a:r>
            <a:r>
              <a:rPr lang="en-US" dirty="0" smtClean="0"/>
              <a:t> and Jan </a:t>
            </a:r>
            <a:r>
              <a:rPr lang="en-US" dirty="0" err="1" smtClean="0"/>
              <a:t>Gies</a:t>
            </a:r>
            <a:endParaRPr lang="en-US" dirty="0"/>
          </a:p>
        </p:txBody>
      </p:sp>
      <p:sp>
        <p:nvSpPr>
          <p:cNvPr id="3" name="Content Placeholder 2"/>
          <p:cNvSpPr>
            <a:spLocks noGrp="1"/>
          </p:cNvSpPr>
          <p:nvPr>
            <p:ph idx="1"/>
          </p:nvPr>
        </p:nvSpPr>
        <p:spPr/>
        <p:txBody>
          <a:bodyPr/>
          <a:lstStyle/>
          <a:p>
            <a:endParaRPr lang="en-US"/>
          </a:p>
        </p:txBody>
      </p:sp>
      <p:pic>
        <p:nvPicPr>
          <p:cNvPr id="22530" name="Picture 2" descr="photo"/>
          <p:cNvPicPr>
            <a:picLocks noChangeAspect="1" noChangeArrowheads="1"/>
          </p:cNvPicPr>
          <p:nvPr/>
        </p:nvPicPr>
        <p:blipFill>
          <a:blip r:embed="rId2" cstate="print"/>
          <a:srcRect/>
          <a:stretch>
            <a:fillRect/>
          </a:stretch>
        </p:blipFill>
        <p:spPr bwMode="auto">
          <a:xfrm>
            <a:off x="1143000" y="1801812"/>
            <a:ext cx="6934200" cy="505618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Concentration Camp where Edith died of Starvation and Exhaustion</a:t>
            </a:r>
            <a:endParaRPr lang="en-US" dirty="0"/>
          </a:p>
        </p:txBody>
      </p:sp>
      <p:sp>
        <p:nvSpPr>
          <p:cNvPr id="3" name="Content Placeholder 2"/>
          <p:cNvSpPr>
            <a:spLocks noGrp="1"/>
          </p:cNvSpPr>
          <p:nvPr>
            <p:ph idx="1"/>
          </p:nvPr>
        </p:nvSpPr>
        <p:spPr/>
        <p:txBody>
          <a:bodyPr/>
          <a:lstStyle/>
          <a:p>
            <a:endParaRPr lang="en-US"/>
          </a:p>
        </p:txBody>
      </p:sp>
      <p:pic>
        <p:nvPicPr>
          <p:cNvPr id="23554" name="Picture 2" descr="photo"/>
          <p:cNvPicPr>
            <a:picLocks noChangeAspect="1" noChangeArrowheads="1"/>
          </p:cNvPicPr>
          <p:nvPr/>
        </p:nvPicPr>
        <p:blipFill>
          <a:blip r:embed="rId2" cstate="print"/>
          <a:srcRect/>
          <a:stretch>
            <a:fillRect/>
          </a:stretch>
        </p:blipFill>
        <p:spPr bwMode="auto">
          <a:xfrm>
            <a:off x="2514600" y="1397317"/>
            <a:ext cx="3733800" cy="5460683"/>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Annex is now a Museum</a:t>
            </a:r>
            <a:endParaRPr lang="en-US" dirty="0"/>
          </a:p>
        </p:txBody>
      </p:sp>
      <p:sp>
        <p:nvSpPr>
          <p:cNvPr id="3" name="Content Placeholder 2"/>
          <p:cNvSpPr>
            <a:spLocks noGrp="1"/>
          </p:cNvSpPr>
          <p:nvPr>
            <p:ph idx="1"/>
          </p:nvPr>
        </p:nvSpPr>
        <p:spPr/>
        <p:txBody>
          <a:bodyPr/>
          <a:lstStyle/>
          <a:p>
            <a:endParaRPr lang="en-US"/>
          </a:p>
        </p:txBody>
      </p:sp>
      <p:pic>
        <p:nvPicPr>
          <p:cNvPr id="24578" name="Picture 2" descr="photo"/>
          <p:cNvPicPr>
            <a:picLocks noChangeAspect="1" noChangeArrowheads="1"/>
          </p:cNvPicPr>
          <p:nvPr/>
        </p:nvPicPr>
        <p:blipFill>
          <a:blip r:embed="rId2" cstate="print"/>
          <a:srcRect/>
          <a:stretch>
            <a:fillRect/>
          </a:stretch>
        </p:blipFill>
        <p:spPr bwMode="auto">
          <a:xfrm>
            <a:off x="2590800" y="1447800"/>
            <a:ext cx="3933825" cy="607954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Picture from the Diary</a:t>
            </a:r>
            <a:endParaRPr lang="en-US" dirty="0"/>
          </a:p>
        </p:txBody>
      </p:sp>
      <p:sp>
        <p:nvSpPr>
          <p:cNvPr id="3" name="Content Placeholder 2"/>
          <p:cNvSpPr>
            <a:spLocks noGrp="1"/>
          </p:cNvSpPr>
          <p:nvPr>
            <p:ph idx="1"/>
          </p:nvPr>
        </p:nvSpPr>
        <p:spPr/>
        <p:txBody>
          <a:bodyPr/>
          <a:lstStyle/>
          <a:p>
            <a:endParaRPr lang="en-US"/>
          </a:p>
        </p:txBody>
      </p:sp>
      <p:pic>
        <p:nvPicPr>
          <p:cNvPr id="25602" name="Picture 2" descr="photo"/>
          <p:cNvPicPr>
            <a:picLocks noChangeAspect="1" noChangeArrowheads="1"/>
          </p:cNvPicPr>
          <p:nvPr/>
        </p:nvPicPr>
        <p:blipFill>
          <a:blip r:embed="rId2" cstate="print"/>
          <a:srcRect/>
          <a:stretch>
            <a:fillRect/>
          </a:stretch>
        </p:blipFill>
        <p:spPr bwMode="auto">
          <a:xfrm>
            <a:off x="748041" y="1981200"/>
            <a:ext cx="8395959" cy="4648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Diary</a:t>
            </a:r>
            <a:endParaRPr lang="en-US" dirty="0"/>
          </a:p>
        </p:txBody>
      </p:sp>
      <p:sp>
        <p:nvSpPr>
          <p:cNvPr id="3" name="Content Placeholder 2"/>
          <p:cNvSpPr>
            <a:spLocks noGrp="1"/>
          </p:cNvSpPr>
          <p:nvPr>
            <p:ph idx="1"/>
          </p:nvPr>
        </p:nvSpPr>
        <p:spPr/>
        <p:txBody>
          <a:bodyPr/>
          <a:lstStyle/>
          <a:p>
            <a:endParaRPr lang="en-US"/>
          </a:p>
        </p:txBody>
      </p:sp>
      <p:pic>
        <p:nvPicPr>
          <p:cNvPr id="26626" name="Picture 2" descr="photo"/>
          <p:cNvPicPr>
            <a:picLocks noChangeAspect="1" noChangeArrowheads="1"/>
          </p:cNvPicPr>
          <p:nvPr/>
        </p:nvPicPr>
        <p:blipFill>
          <a:blip r:embed="rId2" cstate="print"/>
          <a:srcRect/>
          <a:stretch>
            <a:fillRect/>
          </a:stretch>
        </p:blipFill>
        <p:spPr bwMode="auto">
          <a:xfrm>
            <a:off x="477936" y="1524000"/>
            <a:ext cx="7989790" cy="47244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Mr. Frank never read the diary until after Anne’s death</a:t>
            </a:r>
            <a:endParaRPr lang="en-US" dirty="0"/>
          </a:p>
        </p:txBody>
      </p:sp>
      <p:sp>
        <p:nvSpPr>
          <p:cNvPr id="3" name="Content Placeholder 2"/>
          <p:cNvSpPr>
            <a:spLocks noGrp="1"/>
          </p:cNvSpPr>
          <p:nvPr>
            <p:ph idx="1"/>
          </p:nvPr>
        </p:nvSpPr>
        <p:spPr/>
        <p:txBody>
          <a:bodyPr/>
          <a:lstStyle/>
          <a:p>
            <a:endParaRPr lang="en-US"/>
          </a:p>
        </p:txBody>
      </p:sp>
      <p:pic>
        <p:nvPicPr>
          <p:cNvPr id="27650" name="Picture 2" descr="photo"/>
          <p:cNvPicPr>
            <a:picLocks noChangeAspect="1" noChangeArrowheads="1"/>
          </p:cNvPicPr>
          <p:nvPr/>
        </p:nvPicPr>
        <p:blipFill>
          <a:blip r:embed="rId2" cstate="print"/>
          <a:srcRect/>
          <a:stretch>
            <a:fillRect/>
          </a:stretch>
        </p:blipFill>
        <p:spPr bwMode="auto">
          <a:xfrm>
            <a:off x="533400" y="1981200"/>
            <a:ext cx="8224487" cy="42672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John F. Kennedy </a:t>
            </a:r>
            <a:endParaRPr lang="en-US" dirty="0"/>
          </a:p>
        </p:txBody>
      </p:sp>
      <p:pic>
        <p:nvPicPr>
          <p:cNvPr id="30722" name="Picture 2" descr="photo"/>
          <p:cNvPicPr>
            <a:picLocks noChangeAspect="1" noChangeArrowheads="1"/>
          </p:cNvPicPr>
          <p:nvPr/>
        </p:nvPicPr>
        <p:blipFill>
          <a:blip r:embed="rId2" cstate="print"/>
          <a:srcRect/>
          <a:stretch>
            <a:fillRect/>
          </a:stretch>
        </p:blipFill>
        <p:spPr bwMode="auto">
          <a:xfrm>
            <a:off x="6259286" y="228600"/>
            <a:ext cx="2551339" cy="3429000"/>
          </a:xfrm>
          <a:prstGeom prst="rect">
            <a:avLst/>
          </a:prstGeom>
          <a:noFill/>
        </p:spPr>
      </p:pic>
      <p:sp>
        <p:nvSpPr>
          <p:cNvPr id="5" name="Rectangle 4"/>
          <p:cNvSpPr/>
          <p:nvPr/>
        </p:nvSpPr>
        <p:spPr>
          <a:xfrm>
            <a:off x="685800" y="1524000"/>
            <a:ext cx="4572000" cy="1477328"/>
          </a:xfrm>
          <a:prstGeom prst="rect">
            <a:avLst/>
          </a:prstGeom>
        </p:spPr>
        <p:txBody>
          <a:bodyPr>
            <a:spAutoFit/>
          </a:bodyPr>
          <a:lstStyle/>
          <a:p>
            <a:r>
              <a:rPr lang="en-US" dirty="0" smtClean="0"/>
              <a:t>"Of the multitude who throughout human history have spoken for human dignity in times of great suffering and loss, no voice is more compelling than that of Anne Frank."</a:t>
            </a:r>
            <a:br>
              <a:rPr lang="en-US" dirty="0" smtClean="0"/>
            </a:br>
            <a:endParaRPr lang="en-US" dirty="0"/>
          </a:p>
        </p:txBody>
      </p:sp>
      <p:sp>
        <p:nvSpPr>
          <p:cNvPr id="9" name="Rectangle 8"/>
          <p:cNvSpPr/>
          <p:nvPr/>
        </p:nvSpPr>
        <p:spPr>
          <a:xfrm>
            <a:off x="533400" y="4953000"/>
            <a:ext cx="4572000" cy="1200329"/>
          </a:xfrm>
          <a:prstGeom prst="rect">
            <a:avLst/>
          </a:prstGeom>
        </p:spPr>
        <p:txBody>
          <a:bodyPr>
            <a:spAutoFit/>
          </a:bodyPr>
          <a:lstStyle/>
          <a:p>
            <a:r>
              <a:rPr lang="en-US" dirty="0" smtClean="0"/>
              <a:t>"Some of us read Anne Frank's diary on </a:t>
            </a:r>
            <a:r>
              <a:rPr lang="en-US" dirty="0" err="1" smtClean="0"/>
              <a:t>Robben</a:t>
            </a:r>
            <a:r>
              <a:rPr lang="en-US" dirty="0" smtClean="0"/>
              <a:t> Island and derived much encouragement of it."</a:t>
            </a:r>
            <a:br>
              <a:rPr lang="en-US" dirty="0" smtClean="0"/>
            </a:br>
            <a:r>
              <a:rPr lang="en-US" dirty="0" smtClean="0"/>
              <a:t>- Nelson Mandela</a:t>
            </a:r>
            <a:endParaRPr lang="en-US" dirty="0"/>
          </a:p>
        </p:txBody>
      </p:sp>
      <p:sp>
        <p:nvSpPr>
          <p:cNvPr id="10" name="TextBox 9"/>
          <p:cNvSpPr txBox="1"/>
          <p:nvPr/>
        </p:nvSpPr>
        <p:spPr>
          <a:xfrm>
            <a:off x="609600" y="3962400"/>
            <a:ext cx="4267200" cy="646331"/>
          </a:xfrm>
          <a:prstGeom prst="rect">
            <a:avLst/>
          </a:prstGeom>
          <a:noFill/>
        </p:spPr>
        <p:txBody>
          <a:bodyPr wrap="square" rtlCol="0">
            <a:spAutoFit/>
          </a:bodyPr>
          <a:lstStyle/>
          <a:p>
            <a:r>
              <a:rPr lang="en-US" sz="3600" dirty="0" smtClean="0"/>
              <a:t>Nelson Mandela</a:t>
            </a:r>
            <a:endParaRPr lang="en-US" sz="3600" dirty="0"/>
          </a:p>
        </p:txBody>
      </p:sp>
      <p:pic>
        <p:nvPicPr>
          <p:cNvPr id="30724" name="Picture 4" descr="photo"/>
          <p:cNvPicPr>
            <a:picLocks noChangeAspect="1" noChangeArrowheads="1"/>
          </p:cNvPicPr>
          <p:nvPr/>
        </p:nvPicPr>
        <p:blipFill>
          <a:blip r:embed="rId3" cstate="print"/>
          <a:srcRect/>
          <a:stretch>
            <a:fillRect/>
          </a:stretch>
        </p:blipFill>
        <p:spPr bwMode="auto">
          <a:xfrm>
            <a:off x="4800600" y="3505200"/>
            <a:ext cx="2139043" cy="27432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After the Nazi invasion of the Netherlands in May 1940, the Dutch people were immediately faced with the question of choice: how to respond to the Nazi occupation. Tens of thousands of Dutch people followed Hitler, and millions more looked the other way. Eventually, a resistance movement began to grow.</a:t>
            </a:r>
            <a:br>
              <a:rPr lang="en-US" dirty="0" smtClean="0"/>
            </a:br>
            <a:r>
              <a:rPr lang="en-US" dirty="0" smtClean="0"/>
              <a:t/>
            </a:r>
            <a:br>
              <a:rPr lang="en-US" dirty="0" smtClean="0"/>
            </a:br>
            <a:r>
              <a:rPr lang="en-US" dirty="0" smtClean="0"/>
              <a:t>The Nazis needed Dutch collaborators to carry out their fascist decrees. What would have influenced someone to become a collaborator? What factors would have encouraged someone to join the resistance? Do you think these factors were based on personal characteristics or political beliefs? What was the price of resistance during the war? What was the price of collaboration? </a:t>
            </a:r>
            <a:br>
              <a:rPr lang="en-US" dirty="0" smtClean="0"/>
            </a:b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Anne’s Montessori School before being sent to a Jewish School</a:t>
            </a:r>
            <a:endParaRPr lang="en-US" dirty="0"/>
          </a:p>
        </p:txBody>
      </p:sp>
      <p:sp>
        <p:nvSpPr>
          <p:cNvPr id="3" name="Content Placeholder 2"/>
          <p:cNvSpPr>
            <a:spLocks noGrp="1"/>
          </p:cNvSpPr>
          <p:nvPr>
            <p:ph idx="1"/>
          </p:nvPr>
        </p:nvSpPr>
        <p:spPr/>
        <p:txBody>
          <a:bodyPr/>
          <a:lstStyle/>
          <a:p>
            <a:endParaRPr lang="en-US"/>
          </a:p>
        </p:txBody>
      </p:sp>
      <p:pic>
        <p:nvPicPr>
          <p:cNvPr id="29698" name="Picture 2" descr="photo"/>
          <p:cNvPicPr>
            <a:picLocks noChangeAspect="1" noChangeArrowheads="1"/>
          </p:cNvPicPr>
          <p:nvPr/>
        </p:nvPicPr>
        <p:blipFill>
          <a:blip r:embed="rId2" cstate="print"/>
          <a:srcRect/>
          <a:stretch>
            <a:fillRect/>
          </a:stretch>
        </p:blipFill>
        <p:spPr bwMode="auto">
          <a:xfrm>
            <a:off x="381000" y="1752600"/>
            <a:ext cx="7966364" cy="4572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228600" y="762000"/>
            <a:ext cx="8686800" cy="5078313"/>
          </a:xfrm>
          <a:prstGeom prst="rect">
            <a:avLst/>
          </a:prstGeom>
        </p:spPr>
        <p:txBody>
          <a:bodyPr wrap="square">
            <a:spAutoFit/>
          </a:bodyPr>
          <a:lstStyle/>
          <a:p>
            <a:r>
              <a:rPr lang="en-US" b="1" dirty="0" smtClean="0"/>
              <a:t>2.</a:t>
            </a:r>
            <a:r>
              <a:rPr lang="en-US" dirty="0" smtClean="0"/>
              <a:t> Anne Frank and her family were German refugees who resettled and tried to build their lives in the Netherlands. Although the Franks were proud of their German heritage, their feelings toward Germany became very complicated during the war. Anne wrote: "Fine specimens of humanity, those Germans, and to think I'm actually one of them! No. that's not true, Hitler took away our nationality long ago. And besides, there are no greater enemies on earth than the Germans and Jews." (October 9, 1942.)</a:t>
            </a:r>
            <a:br>
              <a:rPr lang="en-US" dirty="0" smtClean="0"/>
            </a:br>
            <a:r>
              <a:rPr lang="en-US" dirty="0" smtClean="0"/>
              <a:t/>
            </a:r>
            <a:br>
              <a:rPr lang="en-US" dirty="0" smtClean="0"/>
            </a:br>
            <a:r>
              <a:rPr lang="en-US" dirty="0" smtClean="0"/>
              <a:t>Although Anne had lived in the Netherlands since 1934, she did not become a Dutch citizen. Did Anne have a nationality? If not, were Anne's civil rights protected by any nation? By 1939 some 250,000 Jews, half of Germany's Jewish population, had fled their homeland. Did these refugees have any guaranteed rights?</a:t>
            </a:r>
            <a:br>
              <a:rPr lang="en-US" dirty="0" smtClean="0"/>
            </a:br>
            <a:r>
              <a:rPr lang="en-US" dirty="0" smtClean="0"/>
              <a:t/>
            </a:r>
            <a:br>
              <a:rPr lang="en-US" dirty="0" smtClean="0"/>
            </a:br>
            <a:r>
              <a:rPr lang="en-US" dirty="0" smtClean="0"/>
              <a:t>After the war Otto Frank responded to references to "the Germans" by asking "which German?" He believed strongly that blaming all Germans was another form of stereotyping.</a:t>
            </a:r>
            <a:br>
              <a:rPr lang="en-US" dirty="0" smtClean="0"/>
            </a:br>
            <a:r>
              <a:rPr lang="en-US" dirty="0" smtClean="0"/>
              <a:t/>
            </a:r>
            <a:br>
              <a:rPr lang="en-US" dirty="0" smtClean="0"/>
            </a:br>
            <a:r>
              <a:rPr lang="en-US" dirty="0" smtClean="0"/>
              <a:t>What constitutes a stereotype? How is a stereotype different from discrimination? </a:t>
            </a:r>
            <a:br>
              <a:rPr lang="en-US" dirty="0" smtClean="0"/>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533400" y="1859340"/>
            <a:ext cx="8305800" cy="2308324"/>
          </a:xfrm>
          <a:prstGeom prst="rect">
            <a:avLst/>
          </a:prstGeom>
        </p:spPr>
        <p:txBody>
          <a:bodyPr wrap="square">
            <a:spAutoFit/>
          </a:bodyPr>
          <a:lstStyle/>
          <a:p>
            <a:r>
              <a:rPr lang="en-US" b="1" dirty="0" smtClean="0"/>
              <a:t>3.</a:t>
            </a:r>
            <a:r>
              <a:rPr lang="en-US" dirty="0" smtClean="0"/>
              <a:t> In </a:t>
            </a:r>
            <a:r>
              <a:rPr lang="en-US" i="1" dirty="0" smtClean="0"/>
              <a:t>The New York Times</a:t>
            </a:r>
            <a:r>
              <a:rPr lang="en-US" dirty="0" smtClean="0"/>
              <a:t> the writer Anna </a:t>
            </a:r>
            <a:r>
              <a:rPr lang="en-US" dirty="0" err="1" smtClean="0"/>
              <a:t>Quindlen</a:t>
            </a:r>
            <a:r>
              <a:rPr lang="en-US" dirty="0" smtClean="0"/>
              <a:t> asked, "Would our understanding of the Holocaust be quite the same if Anne Frank had not taken a small plaid diary into hiding with her?"</a:t>
            </a:r>
            <a:br>
              <a:rPr lang="en-US" dirty="0" smtClean="0"/>
            </a:br>
            <a:r>
              <a:rPr lang="en-US" dirty="0" smtClean="0"/>
              <a:t/>
            </a:r>
            <a:br>
              <a:rPr lang="en-US" dirty="0" smtClean="0"/>
            </a:br>
            <a:r>
              <a:rPr lang="en-US" dirty="0" smtClean="0"/>
              <a:t>What has most shaped your understanding of World War II: personal experience, Anne's diary, popular films such as </a:t>
            </a:r>
            <a:r>
              <a:rPr lang="en-US" i="1" dirty="0" smtClean="0"/>
              <a:t>Schindler's List</a:t>
            </a:r>
            <a:r>
              <a:rPr lang="en-US" dirty="0" smtClean="0"/>
              <a:t>, newsreel footage, academic or historical texts? </a:t>
            </a:r>
            <a:br>
              <a:rPr lang="en-US" dirty="0" smtClean="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304800" y="2136339"/>
            <a:ext cx="8458200" cy="1477328"/>
          </a:xfrm>
          <a:prstGeom prst="rect">
            <a:avLst/>
          </a:prstGeom>
        </p:spPr>
        <p:txBody>
          <a:bodyPr wrap="square">
            <a:spAutoFit/>
          </a:bodyPr>
          <a:lstStyle/>
          <a:p>
            <a:r>
              <a:rPr lang="en-US" b="1" dirty="0" smtClean="0"/>
              <a:t>4.</a:t>
            </a:r>
            <a:r>
              <a:rPr lang="en-US" dirty="0" smtClean="0"/>
              <a:t> Otto Frank chose to edit out some of the negative comments Anne made about her mother and a number of the other residents of the Secret Annex--comments that have been restored in the new translation by Susan </a:t>
            </a:r>
            <a:r>
              <a:rPr lang="en-US" dirty="0" err="1" smtClean="0"/>
              <a:t>Massotty</a:t>
            </a:r>
            <a:r>
              <a:rPr lang="en-US" dirty="0" smtClean="0"/>
              <a:t>. He believed that Anne would have wanted him to do so. Do you think he was correct?</a:t>
            </a:r>
            <a:br>
              <a:rPr lang="en-US"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228600" y="2209800"/>
            <a:ext cx="8686800" cy="1200329"/>
          </a:xfrm>
          <a:prstGeom prst="rect">
            <a:avLst/>
          </a:prstGeom>
        </p:spPr>
        <p:txBody>
          <a:bodyPr wrap="square">
            <a:spAutoFit/>
          </a:bodyPr>
          <a:lstStyle/>
          <a:p>
            <a:r>
              <a:rPr lang="en-US" b="1" dirty="0" smtClean="0"/>
              <a:t>6.</a:t>
            </a:r>
            <a:r>
              <a:rPr lang="en-US" dirty="0" smtClean="0"/>
              <a:t> Are there certain characteristics common among those few individuals who risked their own lives to rescue Jews during World War II? Why do so many of them deny their own heroism?</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Anne in Holland before </a:t>
            </a:r>
            <a:br>
              <a:rPr lang="en-US" dirty="0" smtClean="0"/>
            </a:br>
            <a:r>
              <a:rPr lang="en-US" dirty="0" smtClean="0"/>
              <a:t>going into Hiding</a:t>
            </a:r>
            <a:endParaRPr lang="en-US" dirty="0"/>
          </a:p>
        </p:txBody>
      </p:sp>
      <p:sp>
        <p:nvSpPr>
          <p:cNvPr id="3" name="Content Placeholder 2"/>
          <p:cNvSpPr>
            <a:spLocks noGrp="1"/>
          </p:cNvSpPr>
          <p:nvPr>
            <p:ph idx="1"/>
          </p:nvPr>
        </p:nvSpPr>
        <p:spPr/>
        <p:txBody>
          <a:bodyPr/>
          <a:lstStyle/>
          <a:p>
            <a:endParaRPr lang="en-US"/>
          </a:p>
        </p:txBody>
      </p:sp>
      <p:pic>
        <p:nvPicPr>
          <p:cNvPr id="17410" name="Picture 2" descr="photo"/>
          <p:cNvPicPr>
            <a:picLocks noChangeAspect="1" noChangeArrowheads="1"/>
          </p:cNvPicPr>
          <p:nvPr/>
        </p:nvPicPr>
        <p:blipFill>
          <a:blip r:embed="rId2" cstate="print"/>
          <a:srcRect/>
          <a:stretch>
            <a:fillRect/>
          </a:stretch>
        </p:blipFill>
        <p:spPr bwMode="auto">
          <a:xfrm>
            <a:off x="2057400" y="1600200"/>
            <a:ext cx="4906534" cy="5029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Edith Frank</a:t>
            </a:r>
            <a:endParaRPr lang="en-US" dirty="0"/>
          </a:p>
        </p:txBody>
      </p:sp>
      <p:sp>
        <p:nvSpPr>
          <p:cNvPr id="3" name="Content Placeholder 2"/>
          <p:cNvSpPr>
            <a:spLocks noGrp="1"/>
          </p:cNvSpPr>
          <p:nvPr>
            <p:ph idx="1"/>
          </p:nvPr>
        </p:nvSpPr>
        <p:spPr/>
        <p:txBody>
          <a:bodyPr/>
          <a:lstStyle/>
          <a:p>
            <a:endParaRPr lang="en-US"/>
          </a:p>
        </p:txBody>
      </p:sp>
      <p:pic>
        <p:nvPicPr>
          <p:cNvPr id="28674" name="Picture 2" descr="photo"/>
          <p:cNvPicPr>
            <a:picLocks noChangeAspect="1" noChangeArrowheads="1"/>
          </p:cNvPicPr>
          <p:nvPr/>
        </p:nvPicPr>
        <p:blipFill>
          <a:blip r:embed="rId2" cstate="print"/>
          <a:srcRect/>
          <a:stretch>
            <a:fillRect/>
          </a:stretch>
        </p:blipFill>
        <p:spPr bwMode="auto">
          <a:xfrm>
            <a:off x="2667000" y="1524000"/>
            <a:ext cx="3933825" cy="534917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Anne and Margot one year before the Invasion of Netherland</a:t>
            </a:r>
            <a:endParaRPr lang="en-US" dirty="0"/>
          </a:p>
        </p:txBody>
      </p:sp>
      <p:sp>
        <p:nvSpPr>
          <p:cNvPr id="3" name="Content Placeholder 2"/>
          <p:cNvSpPr>
            <a:spLocks noGrp="1"/>
          </p:cNvSpPr>
          <p:nvPr>
            <p:ph idx="1"/>
          </p:nvPr>
        </p:nvSpPr>
        <p:spPr/>
        <p:txBody>
          <a:bodyPr/>
          <a:lstStyle/>
          <a:p>
            <a:endParaRPr lang="en-US"/>
          </a:p>
        </p:txBody>
      </p:sp>
      <p:pic>
        <p:nvPicPr>
          <p:cNvPr id="19458" name="Picture 2" descr="photo"/>
          <p:cNvPicPr>
            <a:picLocks noChangeAspect="1" noChangeArrowheads="1"/>
          </p:cNvPicPr>
          <p:nvPr/>
        </p:nvPicPr>
        <p:blipFill>
          <a:blip r:embed="rId2" cstate="print"/>
          <a:srcRect/>
          <a:stretch>
            <a:fillRect/>
          </a:stretch>
        </p:blipFill>
        <p:spPr bwMode="auto">
          <a:xfrm>
            <a:off x="2590800" y="1600199"/>
            <a:ext cx="4267200" cy="548114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Last Picture of Margot and Anne</a:t>
            </a:r>
            <a:endParaRPr lang="en-US" dirty="0"/>
          </a:p>
        </p:txBody>
      </p:sp>
      <p:sp>
        <p:nvSpPr>
          <p:cNvPr id="5" name="Content Placeholder 4"/>
          <p:cNvSpPr>
            <a:spLocks noGrp="1"/>
          </p:cNvSpPr>
          <p:nvPr>
            <p:ph idx="1"/>
          </p:nvPr>
        </p:nvSpPr>
        <p:spPr/>
        <p:txBody>
          <a:bodyPr/>
          <a:lstStyle/>
          <a:p>
            <a:pPr>
              <a:buNone/>
            </a:pPr>
            <a:endParaRPr lang="en-US" dirty="0"/>
          </a:p>
        </p:txBody>
      </p:sp>
      <p:pic>
        <p:nvPicPr>
          <p:cNvPr id="11266" name="Picture 2" descr="photo"/>
          <p:cNvPicPr>
            <a:picLocks noChangeAspect="1" noChangeArrowheads="1"/>
          </p:cNvPicPr>
          <p:nvPr/>
        </p:nvPicPr>
        <p:blipFill>
          <a:blip r:embed="rId2" cstate="print"/>
          <a:srcRect/>
          <a:stretch>
            <a:fillRect/>
          </a:stretch>
        </p:blipFill>
        <p:spPr bwMode="auto">
          <a:xfrm>
            <a:off x="914400" y="1676400"/>
            <a:ext cx="7315200" cy="499944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Hitler gathering Support</a:t>
            </a:r>
            <a:endParaRPr lang="en-US" dirty="0"/>
          </a:p>
        </p:txBody>
      </p:sp>
      <p:sp>
        <p:nvSpPr>
          <p:cNvPr id="3" name="Content Placeholder 2"/>
          <p:cNvSpPr>
            <a:spLocks noGrp="1"/>
          </p:cNvSpPr>
          <p:nvPr>
            <p:ph idx="1"/>
          </p:nvPr>
        </p:nvSpPr>
        <p:spPr/>
        <p:txBody>
          <a:bodyPr/>
          <a:lstStyle/>
          <a:p>
            <a:endParaRPr lang="en-US"/>
          </a:p>
        </p:txBody>
      </p:sp>
      <p:pic>
        <p:nvPicPr>
          <p:cNvPr id="31746" name="Picture 2" descr="photo"/>
          <p:cNvPicPr>
            <a:picLocks noChangeAspect="1" noChangeArrowheads="1"/>
          </p:cNvPicPr>
          <p:nvPr/>
        </p:nvPicPr>
        <p:blipFill>
          <a:blip r:embed="rId2" cstate="print"/>
          <a:srcRect/>
          <a:stretch>
            <a:fillRect/>
          </a:stretch>
        </p:blipFill>
        <p:spPr bwMode="auto">
          <a:xfrm>
            <a:off x="914400" y="1528997"/>
            <a:ext cx="7324725" cy="532900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Nazis burned books and </a:t>
            </a:r>
            <a:br>
              <a:rPr lang="en-US" dirty="0" smtClean="0"/>
            </a:br>
            <a:r>
              <a:rPr lang="en-US" dirty="0" smtClean="0"/>
              <a:t>changed history</a:t>
            </a:r>
            <a:endParaRPr lang="en-US" dirty="0"/>
          </a:p>
        </p:txBody>
      </p:sp>
      <p:sp>
        <p:nvSpPr>
          <p:cNvPr id="3" name="Content Placeholder 2"/>
          <p:cNvSpPr>
            <a:spLocks noGrp="1"/>
          </p:cNvSpPr>
          <p:nvPr>
            <p:ph idx="1"/>
          </p:nvPr>
        </p:nvSpPr>
        <p:spPr/>
        <p:txBody>
          <a:bodyPr/>
          <a:lstStyle/>
          <a:p>
            <a:endParaRPr lang="en-US"/>
          </a:p>
        </p:txBody>
      </p:sp>
      <p:pic>
        <p:nvPicPr>
          <p:cNvPr id="32770" name="Picture 2" descr="photo"/>
          <p:cNvPicPr>
            <a:picLocks noChangeAspect="1" noChangeArrowheads="1"/>
          </p:cNvPicPr>
          <p:nvPr/>
        </p:nvPicPr>
        <p:blipFill>
          <a:blip r:embed="rId2" cstate="print"/>
          <a:srcRect/>
          <a:stretch>
            <a:fillRect/>
          </a:stretch>
        </p:blipFill>
        <p:spPr bwMode="auto">
          <a:xfrm>
            <a:off x="1676400" y="1676400"/>
            <a:ext cx="5800725" cy="501048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diary Anne received </a:t>
            </a:r>
            <a:br>
              <a:rPr lang="en-US" dirty="0" smtClean="0"/>
            </a:br>
            <a:r>
              <a:rPr lang="en-US" dirty="0" smtClean="0"/>
              <a:t>for her 13</a:t>
            </a:r>
            <a:r>
              <a:rPr lang="en-US" baseline="30000" dirty="0" smtClean="0"/>
              <a:t>th</a:t>
            </a:r>
            <a:r>
              <a:rPr lang="en-US" dirty="0" smtClean="0"/>
              <a:t> Birthday </a:t>
            </a:r>
            <a:endParaRPr lang="en-US" dirty="0"/>
          </a:p>
        </p:txBody>
      </p:sp>
      <p:sp>
        <p:nvSpPr>
          <p:cNvPr id="3" name="Content Placeholder 2"/>
          <p:cNvSpPr>
            <a:spLocks noGrp="1"/>
          </p:cNvSpPr>
          <p:nvPr>
            <p:ph idx="1"/>
          </p:nvPr>
        </p:nvSpPr>
        <p:spPr/>
        <p:txBody>
          <a:bodyPr/>
          <a:lstStyle/>
          <a:p>
            <a:pPr>
              <a:buNone/>
            </a:pPr>
            <a:endParaRPr lang="en-US" dirty="0"/>
          </a:p>
        </p:txBody>
      </p:sp>
      <p:pic>
        <p:nvPicPr>
          <p:cNvPr id="14338" name="Picture 2" descr="photo"/>
          <p:cNvPicPr>
            <a:picLocks noChangeAspect="1" noChangeArrowheads="1"/>
          </p:cNvPicPr>
          <p:nvPr/>
        </p:nvPicPr>
        <p:blipFill>
          <a:blip r:embed="rId2" cstate="print"/>
          <a:srcRect/>
          <a:stretch>
            <a:fillRect/>
          </a:stretch>
        </p:blipFill>
        <p:spPr bwMode="auto">
          <a:xfrm>
            <a:off x="2362200" y="1752600"/>
            <a:ext cx="4305300" cy="43053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466</Words>
  <Application>Microsoft Office PowerPoint</Application>
  <PresentationFormat>On-screen Show (4:3)</PresentationFormat>
  <Paragraphs>26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Anne and her mother Edith  before the War</vt:lpstr>
      <vt:lpstr>Anne’s Montessori School before being sent to a Jewish School</vt:lpstr>
      <vt:lpstr>Anne in Holland before  going into Hiding</vt:lpstr>
      <vt:lpstr>Edith Frank</vt:lpstr>
      <vt:lpstr>Anne and Margot one year before the Invasion of Netherland</vt:lpstr>
      <vt:lpstr>Last Picture of Margot and Anne</vt:lpstr>
      <vt:lpstr>Hitler gathering Support</vt:lpstr>
      <vt:lpstr>Nazis burned books and  changed history</vt:lpstr>
      <vt:lpstr>The diary Anne received  for her 13th Birthday </vt:lpstr>
      <vt:lpstr>Anne’s Room- notice the pictures of movie stars on the wall</vt:lpstr>
      <vt:lpstr>Mr. Kleiman and Mr. Kugler visited the Frank’s during their lunch hour while the worker’s were at home.</vt:lpstr>
      <vt:lpstr>Miep and Jan Gies</vt:lpstr>
      <vt:lpstr>The Concentration Camp where Edith died of Starvation and Exhaustion</vt:lpstr>
      <vt:lpstr>The Annex is now a Museum</vt:lpstr>
      <vt:lpstr>Picture from the Diary</vt:lpstr>
      <vt:lpstr>The Diary</vt:lpstr>
      <vt:lpstr>Mr. Frank never read the diary until after Anne’s death</vt:lpstr>
      <vt:lpstr>John F. Kennedy </vt:lpstr>
      <vt:lpstr>Slide 19</vt:lpstr>
      <vt:lpstr>Slide 20</vt:lpstr>
      <vt:lpstr>Slide 21</vt:lpstr>
      <vt:lpstr>Slide 22</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Anne and her mother Edith  before the War</dc:title>
  <dc:creator>Casey Hughes Campbell</dc:creator>
  <cp:lastModifiedBy>Casey Hughes Campbell</cp:lastModifiedBy>
  <cp:revision>6</cp:revision>
  <dcterms:created xsi:type="dcterms:W3CDTF">2011-04-13T14:50:47Z</dcterms:created>
  <dcterms:modified xsi:type="dcterms:W3CDTF">2011-04-13T15:46:49Z</dcterms:modified>
</cp:coreProperties>
</file>