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D3710-5AE0-4401-8C0F-25799D1A0DD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0"/>
      <dgm:spPr/>
    </dgm:pt>
    <dgm:pt modelId="{DA04942C-8D6D-4F77-B5CD-984FE2677305}">
      <dgm:prSet phldrT="[Text]" phldr="1"/>
      <dgm:spPr/>
      <dgm:t>
        <a:bodyPr/>
        <a:lstStyle/>
        <a:p>
          <a:endParaRPr lang="en-US"/>
        </a:p>
      </dgm:t>
    </dgm:pt>
    <dgm:pt modelId="{2B407257-16E0-4F6C-ACFE-04D64F653668}" type="parTrans" cxnId="{B80BC9F4-8654-411E-A312-448C67B432E2}">
      <dgm:prSet/>
      <dgm:spPr/>
    </dgm:pt>
    <dgm:pt modelId="{AD90E89A-4666-4126-B952-B4710902723E}" type="sibTrans" cxnId="{B80BC9F4-8654-411E-A312-448C67B432E2}">
      <dgm:prSet/>
      <dgm:spPr/>
    </dgm:pt>
    <dgm:pt modelId="{2AE9F762-AA18-4A5A-BEE9-FB453203C29D}">
      <dgm:prSet phldrT="[Text]" phldr="1"/>
      <dgm:spPr/>
      <dgm:t>
        <a:bodyPr/>
        <a:lstStyle/>
        <a:p>
          <a:endParaRPr lang="en-US"/>
        </a:p>
      </dgm:t>
    </dgm:pt>
    <dgm:pt modelId="{1C795129-5182-47A0-89CC-156B51C7FD21}" type="parTrans" cxnId="{6D301CF6-C913-4A12-9E43-CF40724CB1F3}">
      <dgm:prSet/>
      <dgm:spPr/>
    </dgm:pt>
    <dgm:pt modelId="{EAD85C39-1516-4F05-B463-13C05A9B83CB}" type="sibTrans" cxnId="{6D301CF6-C913-4A12-9E43-CF40724CB1F3}">
      <dgm:prSet/>
      <dgm:spPr/>
    </dgm:pt>
    <dgm:pt modelId="{B21468E1-2BF8-4837-95FE-9EB058BFF78F}" type="pres">
      <dgm:prSet presAssocID="{6B6D3710-5AE0-4401-8C0F-25799D1A0DD2}" presName="compositeShape" presStyleCnt="0">
        <dgm:presLayoutVars>
          <dgm:chMax val="7"/>
          <dgm:dir/>
          <dgm:resizeHandles val="exact"/>
        </dgm:presLayoutVars>
      </dgm:prSet>
      <dgm:spPr/>
    </dgm:pt>
    <dgm:pt modelId="{32107881-160B-40F2-BB08-E9CFC680CF62}" type="pres">
      <dgm:prSet presAssocID="{DA04942C-8D6D-4F77-B5CD-984FE2677305}" presName="circ1" presStyleLbl="vennNode1" presStyleIdx="0" presStyleCnt="2"/>
      <dgm:spPr/>
    </dgm:pt>
    <dgm:pt modelId="{D20B8F40-17AF-4355-86CE-9F6FE4CFEB7A}" type="pres">
      <dgm:prSet presAssocID="{DA04942C-8D6D-4F77-B5CD-984FE267730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A0E59DA-6BA7-432F-A006-BC1975ED54A0}" type="pres">
      <dgm:prSet presAssocID="{2AE9F762-AA18-4A5A-BEE9-FB453203C29D}" presName="circ2" presStyleLbl="vennNode1" presStyleIdx="1" presStyleCnt="2"/>
      <dgm:spPr/>
    </dgm:pt>
    <dgm:pt modelId="{0D8E9CBD-6048-4417-8880-37A34D837B01}" type="pres">
      <dgm:prSet presAssocID="{2AE9F762-AA18-4A5A-BEE9-FB453203C29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D301CF6-C913-4A12-9E43-CF40724CB1F3}" srcId="{6B6D3710-5AE0-4401-8C0F-25799D1A0DD2}" destId="{2AE9F762-AA18-4A5A-BEE9-FB453203C29D}" srcOrd="1" destOrd="0" parTransId="{1C795129-5182-47A0-89CC-156B51C7FD21}" sibTransId="{EAD85C39-1516-4F05-B463-13C05A9B83CB}"/>
    <dgm:cxn modelId="{170AB4B1-6AB6-474D-A267-0356FF184F14}" type="presOf" srcId="{DA04942C-8D6D-4F77-B5CD-984FE2677305}" destId="{32107881-160B-40F2-BB08-E9CFC680CF62}" srcOrd="0" destOrd="0" presId="urn:microsoft.com/office/officeart/2005/8/layout/venn1"/>
    <dgm:cxn modelId="{B80BC9F4-8654-411E-A312-448C67B432E2}" srcId="{6B6D3710-5AE0-4401-8C0F-25799D1A0DD2}" destId="{DA04942C-8D6D-4F77-B5CD-984FE2677305}" srcOrd="0" destOrd="0" parTransId="{2B407257-16E0-4F6C-ACFE-04D64F653668}" sibTransId="{AD90E89A-4666-4126-B952-B4710902723E}"/>
    <dgm:cxn modelId="{93EA80F2-FFBA-468F-8B96-EDFAD7B1F6A1}" type="presOf" srcId="{6B6D3710-5AE0-4401-8C0F-25799D1A0DD2}" destId="{B21468E1-2BF8-4837-95FE-9EB058BFF78F}" srcOrd="0" destOrd="0" presId="urn:microsoft.com/office/officeart/2005/8/layout/venn1"/>
    <dgm:cxn modelId="{217C4465-F126-4093-ABF3-71CEAB5E891B}" type="presOf" srcId="{2AE9F762-AA18-4A5A-BEE9-FB453203C29D}" destId="{AA0E59DA-6BA7-432F-A006-BC1975ED54A0}" srcOrd="0" destOrd="0" presId="urn:microsoft.com/office/officeart/2005/8/layout/venn1"/>
    <dgm:cxn modelId="{89A31252-D63F-444E-BA80-C0677200D136}" type="presOf" srcId="{2AE9F762-AA18-4A5A-BEE9-FB453203C29D}" destId="{0D8E9CBD-6048-4417-8880-37A34D837B01}" srcOrd="1" destOrd="0" presId="urn:microsoft.com/office/officeart/2005/8/layout/venn1"/>
    <dgm:cxn modelId="{1ECF1F21-EC9A-49DB-B5D8-DEB9B70A98F2}" type="presOf" srcId="{DA04942C-8D6D-4F77-B5CD-984FE2677305}" destId="{D20B8F40-17AF-4355-86CE-9F6FE4CFEB7A}" srcOrd="1" destOrd="0" presId="urn:microsoft.com/office/officeart/2005/8/layout/venn1"/>
    <dgm:cxn modelId="{1F4BB30F-1CC5-4C03-8884-22C571A45181}" type="presParOf" srcId="{B21468E1-2BF8-4837-95FE-9EB058BFF78F}" destId="{32107881-160B-40F2-BB08-E9CFC680CF62}" srcOrd="0" destOrd="0" presId="urn:microsoft.com/office/officeart/2005/8/layout/venn1"/>
    <dgm:cxn modelId="{C54DEA5A-1104-4475-8F21-1BEA8EAF35EC}" type="presParOf" srcId="{B21468E1-2BF8-4837-95FE-9EB058BFF78F}" destId="{D20B8F40-17AF-4355-86CE-9F6FE4CFEB7A}" srcOrd="1" destOrd="0" presId="urn:microsoft.com/office/officeart/2005/8/layout/venn1"/>
    <dgm:cxn modelId="{1AF33A94-A889-49A2-A3F3-F4844F5B9DA2}" type="presParOf" srcId="{B21468E1-2BF8-4837-95FE-9EB058BFF78F}" destId="{AA0E59DA-6BA7-432F-A006-BC1975ED54A0}" srcOrd="2" destOrd="0" presId="urn:microsoft.com/office/officeart/2005/8/layout/venn1"/>
    <dgm:cxn modelId="{A96B6A1A-0E86-4C77-AF42-D94E2FBAB740}" type="presParOf" srcId="{B21468E1-2BF8-4837-95FE-9EB058BFF78F}" destId="{0D8E9CBD-6048-4417-8880-37A34D837B0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107881-160B-40F2-BB08-E9CFC680CF62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870589" y="543115"/>
        <a:ext cx="2595368" cy="3439731"/>
      </dsp:txXfrm>
    </dsp:sp>
    <dsp:sp modelId="{AA0E59DA-6BA7-432F-A006-BC1975ED54A0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B1CC-44C9-429D-A38B-DAD3ADA41F1C}" type="datetimeFigureOut">
              <a:rPr lang="en-US" smtClean="0"/>
              <a:t>5/6/2011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6145-0DB1-401A-A2BE-D8E32043D0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How are </a:t>
            </a:r>
            <a:r>
              <a:rPr lang="en-US" dirty="0" err="1" smtClean="0"/>
              <a:t>Fili</a:t>
            </a:r>
            <a:r>
              <a:rPr lang="en-US" dirty="0" smtClean="0"/>
              <a:t> and </a:t>
            </a:r>
            <a:r>
              <a:rPr lang="en-US" dirty="0" err="1" smtClean="0"/>
              <a:t>Kili</a:t>
            </a:r>
            <a:r>
              <a:rPr lang="en-US" dirty="0" smtClean="0"/>
              <a:t> able to help the group of travelers during the storm?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locate a dray and vacant cave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arm other dwarves with swords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discover a way to escape the goblins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create a distraction allowing the dwarves to escape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 Bold face and italics are used in order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Designate dialogue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Emphasize words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Imitate sounds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Define words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11.  Venn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12.  What about this story tells us it is a fantasy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Essay Question</a:t>
            </a:r>
            <a:endParaRPr lang="en-US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l"/>
            <a:r>
              <a:rPr lang="en-US" dirty="0" smtClean="0"/>
              <a:t>2.  What happens to the travelers’ ponies?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are eaten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are drown in the storm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disappear into a tunnel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They get lost in the mountains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 Which of the following best describes the Great Goblin?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Cruel and untrusting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Inexperienced and forceful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Kind and trusting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Powerful and merciful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 Which statement best describes Bilbo Baggins?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quick thinking keeps the dwarves safe.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prefers the risks of an adventurous life.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selfishness leads the dwarves into trouble.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longs for the comfort and warmth of home.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5.  What does the following quote reveal about the Great Goblin?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Might I ask what you were doing up in the mountains at all, and where were you coming from and where were you going?</a:t>
            </a:r>
          </a:p>
          <a:p>
            <a:pPr>
              <a:buNone/>
            </a:pPr>
            <a:endParaRPr lang="en-US" i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inventive nature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disrupting nature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helpful nature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His evil nature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6.  What are the elves accused of doing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Murdering the elves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Spying on the goblins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Stealing from the goblins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Putting curses on the elves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7.  Which of the following is not one of the Great Goblin’s opinions of the dwarves?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Dwarves are great warriors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Dwarves are thieves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Dwarves are murderers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Dwarves are friends of elves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8.  Who or what is the Goblin Cleaver?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powerful sword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humble hobbit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wise wizard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magic ring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 When viewing how the artist arranges the characters in each panel, </a:t>
            </a:r>
            <a:br>
              <a:rPr lang="en-US" dirty="0" smtClean="0"/>
            </a:br>
            <a:r>
              <a:rPr lang="en-US" dirty="0" smtClean="0"/>
              <a:t>what does the reader realize about the characters?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dwarves are deceiving the goblins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dwarves are more powerful than goblins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goblins hold the advantage over dwarves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goblins have never encountered creatures like the dwarves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are Fili and Kili able to help the group of travelers during the storm?</vt:lpstr>
      <vt:lpstr>2.  What happens to the travelers’ ponies?</vt:lpstr>
      <vt:lpstr>3.  Which of the following best describes the Great Goblin?</vt:lpstr>
      <vt:lpstr>4.  Which statement best describes Bilbo Baggins?</vt:lpstr>
      <vt:lpstr>5.  What does the following quote reveal about the Great Goblin?</vt:lpstr>
      <vt:lpstr>6.  What are the elves accused of doing wrong?</vt:lpstr>
      <vt:lpstr>7.  Which of the following is not one of the Great Goblin’s opinions of the dwarves?</vt:lpstr>
      <vt:lpstr>8.  Who or what is the Goblin Cleaver?</vt:lpstr>
      <vt:lpstr>9.  When viewing how the artist arranges the characters in each panel,  what does the reader realize about the characters?</vt:lpstr>
      <vt:lpstr>10.  Bold face and italics are used in order to</vt:lpstr>
      <vt:lpstr>11.  Venn Diagram</vt:lpstr>
      <vt:lpstr>12.  What about this story tells us it is a fantasy world?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Fili and Kili able to help the group of travelers during the storm?</dc:title>
  <dc:creator>Casey Hughes Campbell</dc:creator>
  <cp:lastModifiedBy>Casey Hughes Campbell</cp:lastModifiedBy>
  <cp:revision>2</cp:revision>
  <dcterms:created xsi:type="dcterms:W3CDTF">2011-05-06T14:49:16Z</dcterms:created>
  <dcterms:modified xsi:type="dcterms:W3CDTF">2011-05-06T15:01:23Z</dcterms:modified>
</cp:coreProperties>
</file>