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4DFF-E1C9-4AB3-98FF-EDBE5C1E5120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B4F4E-94C1-4704-8292-169F037C7C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B4F4E-94C1-4704-8292-169F037C7C6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DB8A-E897-4278-92FA-6DC9A0D2D1A1}" type="datetimeFigureOut">
              <a:rPr lang="en-US" smtClean="0"/>
              <a:t>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CA55-3A55-4AB2-AA0F-A29FA44FEA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Sonnet #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867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Shall I compare thee to a summer’s day?</a:t>
            </a:r>
          </a:p>
          <a:p>
            <a:pPr>
              <a:buNone/>
            </a:pPr>
            <a:r>
              <a:rPr lang="en-US" dirty="0" smtClean="0"/>
              <a:t>Thou art more lovely and more temperate:</a:t>
            </a:r>
          </a:p>
          <a:p>
            <a:pPr>
              <a:buNone/>
            </a:pPr>
            <a:r>
              <a:rPr lang="en-US" dirty="0" smtClean="0"/>
              <a:t>Rough winds do shake the darling buds of May, </a:t>
            </a:r>
          </a:p>
          <a:p>
            <a:pPr>
              <a:buNone/>
            </a:pPr>
            <a:r>
              <a:rPr lang="en-US" dirty="0" smtClean="0"/>
              <a:t>And summer’s lease hath all too short a date:</a:t>
            </a:r>
          </a:p>
          <a:p>
            <a:pPr>
              <a:buNone/>
            </a:pPr>
            <a:r>
              <a:rPr lang="en-US" dirty="0" smtClean="0"/>
              <a:t>Sometime too hot the eye of heaven shines, </a:t>
            </a:r>
          </a:p>
          <a:p>
            <a:pPr>
              <a:buNone/>
            </a:pPr>
            <a:r>
              <a:rPr lang="en-US" dirty="0" smtClean="0"/>
              <a:t>And often is his gold complexion dimmed;</a:t>
            </a:r>
          </a:p>
          <a:p>
            <a:pPr>
              <a:buNone/>
            </a:pPr>
            <a:r>
              <a:rPr lang="en-US" dirty="0" smtClean="0"/>
              <a:t>And ever fair from fair sometime declines,</a:t>
            </a:r>
          </a:p>
          <a:p>
            <a:pPr>
              <a:buNone/>
            </a:pPr>
            <a:r>
              <a:rPr lang="en-US" dirty="0" smtClean="0"/>
              <a:t>By chance, or nature’s changing course, untrimmed:</a:t>
            </a:r>
          </a:p>
          <a:p>
            <a:pPr>
              <a:buNone/>
            </a:pPr>
            <a:r>
              <a:rPr lang="en-US" dirty="0" smtClean="0"/>
              <a:t>But thy eternal summer shall not fade,</a:t>
            </a:r>
          </a:p>
          <a:p>
            <a:pPr>
              <a:buNone/>
            </a:pPr>
            <a:r>
              <a:rPr lang="en-US" dirty="0" smtClean="0"/>
              <a:t>Nor lose possession of that fair thou </a:t>
            </a:r>
            <a:r>
              <a:rPr lang="en-US" dirty="0" err="1" smtClean="0"/>
              <a:t>ow’st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Nor shall death brag thou </a:t>
            </a:r>
            <a:r>
              <a:rPr lang="en-US" dirty="0" err="1" smtClean="0"/>
              <a:t>wander’st</a:t>
            </a:r>
            <a:r>
              <a:rPr lang="en-US" dirty="0" smtClean="0"/>
              <a:t> in his shade</a:t>
            </a:r>
          </a:p>
          <a:p>
            <a:pPr>
              <a:buNone/>
            </a:pPr>
            <a:r>
              <a:rPr lang="en-US" dirty="0" smtClean="0"/>
              <a:t>When in eternal lines to time thou </a:t>
            </a:r>
            <a:r>
              <a:rPr lang="en-US" dirty="0" err="1" smtClean="0"/>
              <a:t>grow’st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So long as men can breathe or eyes can see,</a:t>
            </a:r>
          </a:p>
          <a:p>
            <a:pPr>
              <a:buNone/>
            </a:pPr>
            <a:r>
              <a:rPr lang="en-US" dirty="0" smtClean="0"/>
              <a:t>So long lives this, and this gives life to thee.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Documents and Settings\ccampbell\Local Settings\Temporary Internet Files\Content.IE5\LB03JPOP\MP90040679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1200" y="-990600"/>
            <a:ext cx="12192001" cy="812482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" y="2133600"/>
            <a:ext cx="8915400" cy="1470025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But thy eternal summer shall not fade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ccampbell\Local Settings\Temporary Internet Files\Content.IE5\Y413JJSM\MP9004311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97536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159375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Nor lose possession of that fair thou </a:t>
            </a:r>
            <a:r>
              <a:rPr lang="en-US" dirty="0" err="1" smtClean="0"/>
              <a:t>ow’st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4267200" cy="3962399"/>
          </a:xfrm>
        </p:spPr>
        <p:txBody>
          <a:bodyPr>
            <a:normAutofit/>
          </a:bodyPr>
          <a:lstStyle/>
          <a:p>
            <a:r>
              <a:rPr lang="en-US" dirty="0" smtClean="0"/>
              <a:t>Nor shall death brag thou </a:t>
            </a:r>
            <a:r>
              <a:rPr lang="en-US" dirty="0" err="1" smtClean="0"/>
              <a:t>wander’st</a:t>
            </a:r>
            <a:r>
              <a:rPr lang="en-US" dirty="0" smtClean="0"/>
              <a:t> in his shade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1" name="Picture 1" descr="C:\Documents and Settings\ccampbell\Local Settings\Temporary Internet Files\Content.IE5\ZYNR2A15\MP90021490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ccampbell\Local Settings\Temporary Internet Files\Content.IE5\LB03JPOP\MP90034154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-47228"/>
            <a:ext cx="9677400" cy="6905228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When in eternal lines to time thou </a:t>
            </a:r>
            <a:r>
              <a:rPr lang="en-US" dirty="0" err="1" smtClean="0"/>
              <a:t>grow’st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638799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So long as men can breathe or eyes can see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199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So long lives this, and this gives life to thee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# 18 as a model, determine the rhyme scheme of a Shakespearean or English sonnet</a:t>
            </a:r>
          </a:p>
          <a:p>
            <a:r>
              <a:rPr lang="en-US" dirty="0" smtClean="0"/>
              <a:t>A= First rhyme</a:t>
            </a:r>
          </a:p>
          <a:p>
            <a:r>
              <a:rPr lang="en-US" dirty="0" smtClean="0"/>
              <a:t>B= Second rhyme, etc.</a:t>
            </a:r>
          </a:p>
          <a:p>
            <a:r>
              <a:rPr lang="en-US" dirty="0" smtClean="0"/>
              <a:t>Also label any inside line rhymes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# 18 as a model, determine the number of lines and the overall structure of a Shakespearean sonnet</a:t>
            </a:r>
          </a:p>
          <a:p>
            <a:r>
              <a:rPr lang="en-US" dirty="0" smtClean="0"/>
              <a:t>Couplet = 2 lines</a:t>
            </a:r>
          </a:p>
          <a:p>
            <a:r>
              <a:rPr lang="en-US" dirty="0" smtClean="0"/>
              <a:t>Quatrain = 4 lines</a:t>
            </a:r>
          </a:p>
          <a:p>
            <a:r>
              <a:rPr lang="en-US" dirty="0" err="1" smtClean="0"/>
              <a:t>Tercet</a:t>
            </a:r>
            <a:r>
              <a:rPr lang="en-US" dirty="0" smtClean="0"/>
              <a:t> = 3 lines</a:t>
            </a:r>
          </a:p>
          <a:p>
            <a:r>
              <a:rPr lang="en-US" dirty="0" smtClean="0"/>
              <a:t>Octave = 8 lines</a:t>
            </a:r>
          </a:p>
          <a:p>
            <a:r>
              <a:rPr lang="en-US" dirty="0" smtClean="0"/>
              <a:t>Sestet = 6 lines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Using # 18 as a model, determine the meter of a line of a Shakespearean sonnet</a:t>
            </a:r>
          </a:p>
          <a:p>
            <a:r>
              <a:rPr lang="en-US" dirty="0" smtClean="0"/>
              <a:t>Iamb = unaccented followed by accented </a:t>
            </a:r>
          </a:p>
          <a:p>
            <a:r>
              <a:rPr lang="en-US" dirty="0" smtClean="0"/>
              <a:t>Meters are</a:t>
            </a:r>
          </a:p>
          <a:p>
            <a:pPr lvl="1"/>
            <a:r>
              <a:rPr lang="en-US" dirty="0" smtClean="0"/>
              <a:t>1 = monometer</a:t>
            </a:r>
          </a:p>
          <a:p>
            <a:pPr lvl="1"/>
            <a:r>
              <a:rPr lang="en-US" dirty="0" smtClean="0"/>
              <a:t>2 = </a:t>
            </a:r>
            <a:r>
              <a:rPr lang="en-US" dirty="0" err="1" smtClean="0"/>
              <a:t>dimeter</a:t>
            </a:r>
            <a:endParaRPr lang="en-US" dirty="0" smtClean="0"/>
          </a:p>
          <a:p>
            <a:pPr lvl="1"/>
            <a:r>
              <a:rPr lang="en-US" dirty="0" smtClean="0"/>
              <a:t>3 = </a:t>
            </a:r>
            <a:r>
              <a:rPr lang="en-US" dirty="0" err="1" smtClean="0"/>
              <a:t>trimeter</a:t>
            </a:r>
            <a:endParaRPr lang="en-US" dirty="0" smtClean="0"/>
          </a:p>
          <a:p>
            <a:pPr lvl="1"/>
            <a:r>
              <a:rPr lang="en-US" dirty="0" smtClean="0"/>
              <a:t>4 = tetrameter</a:t>
            </a:r>
          </a:p>
          <a:p>
            <a:pPr lvl="1"/>
            <a:r>
              <a:rPr lang="en-US" dirty="0" smtClean="0"/>
              <a:t>5 = pentameter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# 18 as a model, determine the subject of a Shakespearean sonnet. </a:t>
            </a:r>
          </a:p>
          <a:p>
            <a:r>
              <a:rPr lang="en-US" dirty="0" smtClean="0"/>
              <a:t>What themes are discussed?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Beauty</a:t>
            </a:r>
          </a:p>
          <a:p>
            <a:pPr lvl="1"/>
            <a:r>
              <a:rPr lang="en-US" dirty="0" smtClean="0"/>
              <a:t>Love</a:t>
            </a:r>
          </a:p>
          <a:p>
            <a:pPr lvl="1"/>
            <a:r>
              <a:rPr lang="en-US" dirty="0" smtClean="0"/>
              <a:t>Life</a:t>
            </a:r>
          </a:p>
          <a:p>
            <a:pPr lvl="1"/>
            <a:r>
              <a:rPr lang="en-US" dirty="0" smtClean="0"/>
              <a:t>Death, etc.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http://ts2.mm.bing.net/images/thumbnail.aspx?q=510586786221&amp;id=e8e4696e35fe6a8ad2f9be2b9d7d3ea7&amp;url=http://teg02.homestead.com/files/010714/Suny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Shall I compare thee to a summer’s day?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 sonnet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an English sonnet about a frog and a princess</a:t>
            </a:r>
          </a:p>
          <a:p>
            <a:pPr lvl="1"/>
            <a:r>
              <a:rPr lang="en-US" dirty="0" smtClean="0"/>
              <a:t>Rhyme Scheme= </a:t>
            </a:r>
            <a:r>
              <a:rPr lang="en-US" dirty="0" err="1" smtClean="0"/>
              <a:t>abab</a:t>
            </a:r>
            <a:r>
              <a:rPr lang="en-US" dirty="0" smtClean="0"/>
              <a:t>, </a:t>
            </a:r>
            <a:r>
              <a:rPr lang="en-US" dirty="0" err="1" smtClean="0"/>
              <a:t>cdcd</a:t>
            </a:r>
            <a:r>
              <a:rPr lang="en-US" dirty="0" smtClean="0"/>
              <a:t>, </a:t>
            </a:r>
            <a:r>
              <a:rPr lang="en-US" dirty="0" err="1" smtClean="0"/>
              <a:t>efef</a:t>
            </a:r>
            <a:r>
              <a:rPr lang="en-US" dirty="0" smtClean="0"/>
              <a:t>, </a:t>
            </a:r>
            <a:r>
              <a:rPr lang="en-US" dirty="0" err="1" smtClean="0"/>
              <a:t>gg</a:t>
            </a:r>
            <a:endParaRPr lang="en-US" dirty="0" smtClean="0"/>
          </a:p>
          <a:p>
            <a:pPr lvl="1"/>
            <a:r>
              <a:rPr lang="en-US" dirty="0" smtClean="0"/>
              <a:t>Structure= 3 quatrains and a couplet</a:t>
            </a:r>
          </a:p>
          <a:p>
            <a:pPr lvl="1"/>
            <a:r>
              <a:rPr lang="en-US" dirty="0" smtClean="0"/>
              <a:t>Meter= iambic pentameter</a:t>
            </a:r>
          </a:p>
          <a:p>
            <a:pPr lvl="1"/>
            <a:r>
              <a:rPr lang="en-US" dirty="0" smtClean="0"/>
              <a:t>Subject= love, time, death, unrequited love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Is this an English sonnet?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Two households, both alike in dignity,</a:t>
            </a:r>
          </a:p>
          <a:p>
            <a:pPr>
              <a:buNone/>
            </a:pPr>
            <a:r>
              <a:rPr lang="en-US" dirty="0" smtClean="0"/>
              <a:t>In fair Verona, where we lay our scene, </a:t>
            </a:r>
          </a:p>
          <a:p>
            <a:pPr>
              <a:buNone/>
            </a:pPr>
            <a:r>
              <a:rPr lang="en-US" dirty="0" smtClean="0"/>
              <a:t>From ancient grudge break to new mutiny,</a:t>
            </a:r>
          </a:p>
          <a:p>
            <a:pPr>
              <a:buNone/>
            </a:pPr>
            <a:r>
              <a:rPr lang="en-US" dirty="0" smtClean="0"/>
              <a:t>Where civil blood makes civil hands unclean.</a:t>
            </a:r>
          </a:p>
          <a:p>
            <a:pPr>
              <a:buNone/>
            </a:pPr>
            <a:r>
              <a:rPr lang="en-US" dirty="0" smtClean="0"/>
              <a:t>From forth the fatal loins of these two foes</a:t>
            </a:r>
          </a:p>
          <a:p>
            <a:pPr>
              <a:buNone/>
            </a:pPr>
            <a:r>
              <a:rPr lang="en-US" dirty="0" smtClean="0"/>
              <a:t>A pair of star-crossed lovers take their life;</a:t>
            </a:r>
          </a:p>
          <a:p>
            <a:pPr>
              <a:buNone/>
            </a:pPr>
            <a:r>
              <a:rPr lang="en-US" dirty="0" smtClean="0"/>
              <a:t>Whose </a:t>
            </a:r>
            <a:r>
              <a:rPr lang="en-US" dirty="0" err="1" smtClean="0"/>
              <a:t>misadventured</a:t>
            </a:r>
            <a:r>
              <a:rPr lang="en-US" dirty="0" smtClean="0"/>
              <a:t> piteous overthrows</a:t>
            </a:r>
          </a:p>
          <a:p>
            <a:pPr>
              <a:buNone/>
            </a:pPr>
            <a:r>
              <a:rPr lang="en-US" dirty="0" smtClean="0"/>
              <a:t>Doth with their death bury  their parents’ strife.</a:t>
            </a:r>
          </a:p>
          <a:p>
            <a:pPr>
              <a:buNone/>
            </a:pPr>
            <a:r>
              <a:rPr lang="en-US" dirty="0" smtClean="0"/>
              <a:t>The fearful passage of their death-marked </a:t>
            </a:r>
            <a:r>
              <a:rPr lang="en-US" dirty="0" err="1" smtClean="0"/>
              <a:t>lvoe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And the continuance of their parents’ rage,</a:t>
            </a:r>
          </a:p>
          <a:p>
            <a:pPr>
              <a:buNone/>
            </a:pPr>
            <a:r>
              <a:rPr lang="en-US" dirty="0" smtClean="0"/>
              <a:t>Which, but their children’s end naught could remove,</a:t>
            </a:r>
          </a:p>
          <a:p>
            <a:pPr>
              <a:buNone/>
            </a:pPr>
            <a:r>
              <a:rPr lang="en-US" dirty="0" smtClean="0"/>
              <a:t>Is now the two hours’ traffic of our stage;</a:t>
            </a:r>
          </a:p>
          <a:p>
            <a:pPr>
              <a:buNone/>
            </a:pPr>
            <a:r>
              <a:rPr lang="en-US" dirty="0" smtClean="0"/>
              <a:t>The which if you with patient ears attend,</a:t>
            </a:r>
          </a:p>
          <a:p>
            <a:pPr>
              <a:buNone/>
            </a:pPr>
            <a:r>
              <a:rPr lang="en-US" dirty="0" smtClean="0"/>
              <a:t>What here shall miss, our toil shall strive to mend.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ts4.mm.bing.net/images/thumbnail.aspx?q=408649274911&amp;id=06f3bb3a5767f280a12fd0b131411b8f&amp;url=http://rookery9.aviary.com.s3.amazonaws.com/3745000/3745048_d596_625x6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4817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Thou art more lovely and more temperate: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ts3.mm.bing.net/images/thumbnail.aspx?q=409135162518&amp;id=0d1fe742f1ad62a731d5a6a6a4a2cecf&amp;url=http://72ppi.us/images_posted/20090105214501_flow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Rough winds do shake the darling buds of May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campbell\Local Settings\Temporary Internet Files\Content.IE5\18Y2CTEM\MP9004010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371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An summer’s lease hath all too short a date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Sometime too hot the eye of heaven shines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ts2.mm.bing.net/images/thumbnail.aspx?q=422415179289&amp;id=a2f8f4a9035f6c90c700cf1725a4ee03&amp;url=http://www.trekkingpoleenvy.com/wp-content/uploads/2009/04/swea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071539"/>
            <a:ext cx="2362200" cy="3710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ccampbell\Local Settings\Temporary Internet Files\Content.IE5\ZYNR2A15\MP90040949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66826"/>
            <a:ext cx="12192000" cy="812482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And often is his gold complexion dimmed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dirty="0" smtClean="0"/>
              <a:t>And every fair from fair sometimes declines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http://ts4.mm.bing.net/images/thumbnail.aspx?q=398953548447&amp;id=0432941f39d253eae8360a91fbf30ebb&amp;url=http://cdn.celebuzz.com/cb/assets/imgx/3/0/8/1/7/6/1/gallery-3081761.jpg?v=1231346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3581400"/>
            <a:ext cx="2905125" cy="3255933"/>
          </a:xfrm>
          <a:prstGeom prst="rect">
            <a:avLst/>
          </a:prstGeom>
          <a:noFill/>
        </p:spPr>
      </p:pic>
      <p:pic>
        <p:nvPicPr>
          <p:cNvPr id="7" name="Picture 4" descr="http://ts1.mm.bing.net/images/thumbnail.aspx?q=590385650332&amp;id=fa3838842031fce91babf6c56c48e348&amp;url=http://bradpitt-information.com/wp-content/uploads/2009/03/brad-pitt-young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666875" y="3581399"/>
            <a:ext cx="2933700" cy="4490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By chance, or nature’s changing course, untrimmed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8" name="Picture 6" descr="http://ts2.mm.bing.net/images/thumbnail.aspx?q=425947180605&amp;id=ab19e985e9e0bf171210833a95d3f10d&amp;url=http://www.sqart.org/exh/mark/images/WomanScarred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767" y="3048000"/>
            <a:ext cx="2624233" cy="3276600"/>
          </a:xfrm>
          <a:prstGeom prst="rect">
            <a:avLst/>
          </a:prstGeom>
          <a:noFill/>
        </p:spPr>
      </p:pic>
      <p:pic>
        <p:nvPicPr>
          <p:cNvPr id="13320" name="Picture 8" descr="http://ts4.mm.bing.net/images/thumbnail.aspx?q=402019652691&amp;id=8091cd58d237a985daa552949c080121&amp;url=http://farm2.static.flickr.com/1124/1428645116_5495793113_z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5867400" y="2895600"/>
            <a:ext cx="2600325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578</Words>
  <Application>Microsoft Office PowerPoint</Application>
  <PresentationFormat>On-screen Show (4:3)</PresentationFormat>
  <Paragraphs>80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Sonnet # 18</vt:lpstr>
      <vt:lpstr>Shall I compare thee to a summer’s day?</vt:lpstr>
      <vt:lpstr>Thou art more lovely and more temperate:</vt:lpstr>
      <vt:lpstr>Rough winds do shake the darling buds of May</vt:lpstr>
      <vt:lpstr>An summer’s lease hath all too short a date</vt:lpstr>
      <vt:lpstr>Sometime too hot the eye of heaven shines</vt:lpstr>
      <vt:lpstr>And often is his gold complexion dimmed</vt:lpstr>
      <vt:lpstr>And every fair from fair sometimes declines</vt:lpstr>
      <vt:lpstr>By chance, or nature’s changing course, untrimmed</vt:lpstr>
      <vt:lpstr>But thy eternal summer shall not fade</vt:lpstr>
      <vt:lpstr>Nor lose possession of that fair thou ow’st</vt:lpstr>
      <vt:lpstr>Nor shall death brag thou wander’st in his shade</vt:lpstr>
      <vt:lpstr>When in eternal lines to time thou grow’st</vt:lpstr>
      <vt:lpstr>So long as men can breathe or eyes can see</vt:lpstr>
      <vt:lpstr>So long lives this, and this gives life to thee</vt:lpstr>
      <vt:lpstr>Group One</vt:lpstr>
      <vt:lpstr>Group Two</vt:lpstr>
      <vt:lpstr>Group Three</vt:lpstr>
      <vt:lpstr>Group Four</vt:lpstr>
      <vt:lpstr>Write a sonnet</vt:lpstr>
      <vt:lpstr>Is this an English sonnet?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Sonnet # 18</dc:title>
  <dc:creator>Casey Hughes Campbell</dc:creator>
  <cp:lastModifiedBy>Casey Hughes Campbell</cp:lastModifiedBy>
  <cp:revision>21</cp:revision>
  <dcterms:created xsi:type="dcterms:W3CDTF">2011-02-08T13:40:15Z</dcterms:created>
  <dcterms:modified xsi:type="dcterms:W3CDTF">2011-02-08T18:36:55Z</dcterms:modified>
</cp:coreProperties>
</file>